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92" r:id="rId3"/>
    <p:sldId id="257" r:id="rId4"/>
    <p:sldId id="258" r:id="rId5"/>
    <p:sldId id="269" r:id="rId6"/>
    <p:sldId id="273" r:id="rId7"/>
    <p:sldId id="275" r:id="rId8"/>
    <p:sldId id="260" r:id="rId9"/>
    <p:sldId id="268" r:id="rId10"/>
    <p:sldId id="288" r:id="rId11"/>
    <p:sldId id="267" r:id="rId12"/>
    <p:sldId id="283" r:id="rId13"/>
    <p:sldId id="261" r:id="rId14"/>
    <p:sldId id="266" r:id="rId15"/>
    <p:sldId id="289" r:id="rId16"/>
    <p:sldId id="286" r:id="rId17"/>
    <p:sldId id="263" r:id="rId18"/>
    <p:sldId id="270" r:id="rId19"/>
    <p:sldId id="287" r:id="rId20"/>
    <p:sldId id="271" r:id="rId21"/>
    <p:sldId id="272" r:id="rId22"/>
    <p:sldId id="276" r:id="rId23"/>
    <p:sldId id="290" r:id="rId24"/>
    <p:sldId id="274" r:id="rId25"/>
    <p:sldId id="282" r:id="rId26"/>
    <p:sldId id="278" r:id="rId27"/>
    <p:sldId id="279" r:id="rId28"/>
    <p:sldId id="280" r:id="rId29"/>
    <p:sldId id="281" r:id="rId30"/>
    <p:sldId id="291" r:id="rId31"/>
    <p:sldId id="259" r:id="rId32"/>
    <p:sldId id="265" r:id="rId33"/>
    <p:sldId id="284" r:id="rId34"/>
    <p:sldId id="285" r:id="rId35"/>
    <p:sldId id="262" r:id="rId36"/>
    <p:sldId id="264" r:id="rId37"/>
    <p:sldId id="277" r:id="rId38"/>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01" autoAdjust="0"/>
  </p:normalViewPr>
  <p:slideViewPr>
    <p:cSldViewPr snapToGrid="0">
      <p:cViewPr varScale="1">
        <p:scale>
          <a:sx n="82" d="100"/>
          <a:sy n="82" d="100"/>
        </p:scale>
        <p:origin x="629"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rIns="45720"/>
          <a:lstStyle/>
          <a:p>
            <a:fld id="{F7CD85E9-1814-4D9F-88A5-EC6A677F0C3E}" type="slidenum">
              <a:rPr lang="en-GB" smtClean="0"/>
              <a:pPr/>
              <a:t>‹#›</a:t>
            </a:fld>
            <a:endParaRPr lang="en-GB"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64609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406106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55615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7CD85E9-1814-4D9F-88A5-EC6A677F0C3E}" type="slidenum">
              <a:rPr lang="en-GB" smtClean="0"/>
              <a:pPr/>
              <a:t>‹#›</a:t>
            </a:fld>
            <a:endParaRPr lang="en-GB"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9861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2198734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7CD85E9-1814-4D9F-88A5-EC6A677F0C3E}" type="slidenum">
              <a:rPr lang="en-GB" smtClean="0"/>
              <a:pPr/>
              <a:t>‹#›</a:t>
            </a:fld>
            <a:endParaRPr lang="en-GB"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4766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389446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F7CD85E9-1814-4D9F-88A5-EC6A677F0C3E}" type="slidenum">
              <a:rPr lang="en-GB" smtClean="0"/>
              <a:pPr/>
              <a:t>‹#›</a:t>
            </a:fld>
            <a:endParaRPr lang="en-GB"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2143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132623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108415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284816-0ADA-4DAE-9E40-A060A9355AC6}" type="datetimeFigureOut">
              <a:rPr lang="en-GB" smtClean="0"/>
              <a:pPr/>
              <a:t>24/05/2025</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F7CD85E9-1814-4D9F-88A5-EC6A677F0C3E}" type="slidenum">
              <a:rPr lang="en-GB" smtClean="0"/>
              <a:pPr/>
              <a:t>‹#›</a:t>
            </a:fld>
            <a:endParaRPr lang="en-GB" dirty="0"/>
          </a:p>
        </p:txBody>
      </p:sp>
    </p:spTree>
    <p:extLst>
      <p:ext uri="{BB962C8B-B14F-4D97-AF65-F5344CB8AC3E}">
        <p14:creationId xmlns:p14="http://schemas.microsoft.com/office/powerpoint/2010/main" val="50196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a:p>
            <a:pPr lvl="4"/>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C284816-0ADA-4DAE-9E40-A060A9355AC6}" type="datetimeFigureOut">
              <a:rPr lang="en-GB" smtClean="0"/>
              <a:pPr/>
              <a:t>24/05/2025</a:t>
            </a:fld>
            <a:endParaRPr lang="en-GB"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7CD85E9-1814-4D9F-88A5-EC6A677F0C3E}" type="slidenum">
              <a:rPr lang="en-GB" smtClean="0"/>
              <a:pPr/>
              <a:t>‹#›</a:t>
            </a:fld>
            <a:endParaRPr lang="en-GB"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619696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D:\project\video_20250316_173250_edit.mp4" TargetMode="External"/><Relationship Id="rId1" Type="http://schemas.microsoft.com/office/2007/relationships/media" Target="file:///D:\project\video_20250316_173250_edit.mp4"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6001" y="3918857"/>
            <a:ext cx="4479730" cy="2227943"/>
          </a:xfrm>
        </p:spPr>
        <p:txBody>
          <a:bodyPr>
            <a:noAutofit/>
          </a:bodyPr>
          <a:lstStyle/>
          <a:p>
            <a:pPr algn="l"/>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u="sng" dirty="0" smtClean="0">
                <a:solidFill>
                  <a:schemeClr val="accent1"/>
                </a:solidFill>
                <a:latin typeface="Times New Roman" panose="02020603050405020304" pitchFamily="18" charset="0"/>
                <a:cs typeface="Times New Roman" panose="02020603050405020304" pitchFamily="18" charset="0"/>
              </a:rPr>
              <a:t>GUIDED BY:</a:t>
            </a:r>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Mrs. T. ABINAYA M.E</a:t>
            </a:r>
            <a:r>
              <a:rPr lang="en-GB" sz="2800" b="1" dirty="0" smtClean="0">
                <a:solidFill>
                  <a:schemeClr val="accent1"/>
                </a:solidFill>
                <a:latin typeface="Times New Roman" panose="02020603050405020304" pitchFamily="18" charset="0"/>
                <a:cs typeface="Times New Roman" panose="02020603050405020304" pitchFamily="18" charset="0"/>
              </a:rPr>
              <a:t>.,</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SUPERVISOR</a:t>
            </a:r>
            <a:r>
              <a:rPr lang="en-GB" sz="2800" b="1" dirty="0" smtClean="0">
                <a:solidFill>
                  <a:schemeClr val="accent1"/>
                </a:solidFill>
                <a:latin typeface="Times New Roman" panose="02020603050405020304" pitchFamily="18" charset="0"/>
                <a:cs typeface="Times New Roman" panose="02020603050405020304" pitchFamily="18" charset="0"/>
              </a:rPr>
              <a:t>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ASSISTANT PROFESSOR</a:t>
            </a:r>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endParaRPr lang="en-GB" sz="2800" dirty="0">
              <a:solidFill>
                <a:schemeClr val="accent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1391920" y="485029"/>
            <a:ext cx="9819420" cy="2054971"/>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ormAutofit fontScale="85000" lnSpcReduction="10000"/>
          </a:bodyPr>
          <a:lstStyle/>
          <a:p>
            <a:pPr algn="ctr"/>
            <a:r>
              <a:rPr lang="en-GB" sz="4400" b="1" dirty="0" smtClean="0">
                <a:solidFill>
                  <a:schemeClr val="accent1"/>
                </a:solidFill>
                <a:latin typeface="Times New Roman" panose="02020603050405020304" pitchFamily="18" charset="0"/>
                <a:cs typeface="Times New Roman" panose="02020603050405020304" pitchFamily="18" charset="0"/>
              </a:rPr>
              <a:t>AN AUTOMATED WASTE SEGREGATION AND MONITORING SYSTEM USING WIRELESS COMMUNICATION</a:t>
            </a:r>
          </a:p>
        </p:txBody>
      </p:sp>
      <p:sp>
        <p:nvSpPr>
          <p:cNvPr id="7" name="Title 3"/>
          <p:cNvSpPr txBox="1">
            <a:spLocks/>
          </p:cNvSpPr>
          <p:nvPr/>
        </p:nvSpPr>
        <p:spPr>
          <a:xfrm>
            <a:off x="5354320" y="4267200"/>
            <a:ext cx="5943600" cy="2133600"/>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sz="2800" b="1" u="sng" dirty="0" smtClean="0">
                <a:solidFill>
                  <a:schemeClr val="accent1"/>
                </a:solidFill>
                <a:latin typeface="Times New Roman" panose="02020603050405020304" pitchFamily="18" charset="0"/>
                <a:cs typeface="Times New Roman" panose="02020603050405020304" pitchFamily="18" charset="0"/>
              </a:rPr>
              <a:t>TEAM MEMBERS</a:t>
            </a:r>
            <a:r>
              <a:rPr lang="en-GB" sz="2800" b="1" dirty="0" smtClean="0">
                <a:solidFill>
                  <a:schemeClr val="accent1"/>
                </a:solidFill>
                <a:latin typeface="Times New Roman" panose="02020603050405020304" pitchFamily="18" charset="0"/>
                <a:cs typeface="Times New Roman" panose="02020603050405020304" pitchFamily="18" charset="0"/>
              </a:rPr>
              <a:t>,</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
            </a:r>
            <a:br>
              <a:rPr lang="en-GB" sz="2800" b="1" dirty="0" smtClean="0">
                <a:solidFill>
                  <a:schemeClr val="accent1"/>
                </a:solidFill>
                <a:latin typeface="Times New Roman" panose="02020603050405020304" pitchFamily="18" charset="0"/>
                <a:cs typeface="Times New Roman" panose="02020603050405020304" pitchFamily="18" charset="0"/>
              </a:rPr>
            </a:br>
            <a:r>
              <a:rPr lang="en-GB" sz="2800" b="1" dirty="0" smtClean="0">
                <a:solidFill>
                  <a:schemeClr val="accent1"/>
                </a:solidFill>
                <a:latin typeface="Times New Roman" panose="02020603050405020304" pitchFamily="18" charset="0"/>
                <a:cs typeface="Times New Roman" panose="02020603050405020304" pitchFamily="18" charset="0"/>
              </a:rPr>
              <a:t>DEVA TARSHINI P (912321106024)</a:t>
            </a:r>
          </a:p>
          <a:p>
            <a:r>
              <a:rPr lang="en-GB" sz="2800" b="1" dirty="0" smtClean="0">
                <a:solidFill>
                  <a:schemeClr val="accent1"/>
                </a:solidFill>
                <a:latin typeface="Times New Roman" panose="02020603050405020304" pitchFamily="18" charset="0"/>
                <a:cs typeface="Times New Roman" panose="02020603050405020304" pitchFamily="18" charset="0"/>
              </a:rPr>
              <a:t>SUBITHA B (912321106036)</a:t>
            </a:r>
          </a:p>
          <a:p>
            <a:r>
              <a:rPr lang="en-GB" sz="2800" b="1" dirty="0" smtClean="0">
                <a:solidFill>
                  <a:schemeClr val="accent1"/>
                </a:solidFill>
                <a:latin typeface="Times New Roman" panose="02020603050405020304" pitchFamily="18" charset="0"/>
                <a:cs typeface="Times New Roman" panose="02020603050405020304" pitchFamily="18" charset="0"/>
              </a:rPr>
              <a:t>SWATHI G (912321106037)</a:t>
            </a:r>
            <a:endParaRPr lang="en-GB" sz="28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121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074" y="522514"/>
            <a:ext cx="9451910" cy="1362771"/>
          </a:xfrm>
        </p:spPr>
        <p:txBody>
          <a:bodyPr>
            <a:normAutofit/>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CONCEPT OF EXISTING </a:t>
            </a:r>
            <a:r>
              <a:rPr lang="en-GB" sz="3600" b="1" u="sng" dirty="0" smtClean="0">
                <a:solidFill>
                  <a:schemeClr val="accent1"/>
                </a:solidFill>
                <a:latin typeface="Times New Roman" panose="02020603050405020304" pitchFamily="18" charset="0"/>
                <a:cs typeface="Times New Roman" panose="02020603050405020304" pitchFamily="18" charset="0"/>
              </a:rPr>
              <a:t>METHOD CONTI…</a:t>
            </a:r>
            <a:endParaRPr lang="en-GB" dirty="0"/>
          </a:p>
        </p:txBody>
      </p:sp>
      <p:sp>
        <p:nvSpPr>
          <p:cNvPr id="3" name="Content Placeholder 2"/>
          <p:cNvSpPr>
            <a:spLocks noGrp="1"/>
          </p:cNvSpPr>
          <p:nvPr>
            <p:ph idx="1"/>
          </p:nvPr>
        </p:nvSpPr>
        <p:spPr>
          <a:xfrm>
            <a:off x="1371600" y="2369976"/>
            <a:ext cx="9198539" cy="3679968"/>
          </a:xfrm>
        </p:spPr>
        <p:txBody>
          <a:bodyPr>
            <a:normAutofit lnSpcReduction="10000"/>
          </a:bodyPr>
          <a:lstStyle/>
          <a:p>
            <a:pPr algn="just">
              <a:buFont typeface="Wingdings" panose="05000000000000000000" pitchFamily="2" charset="2"/>
              <a:buChar char="Ø"/>
            </a:pPr>
            <a:r>
              <a:rPr lang="en-GB" dirty="0">
                <a:solidFill>
                  <a:schemeClr val="accent1"/>
                </a:solidFill>
                <a:latin typeface="Times New Roman" panose="02020603050405020304" pitchFamily="18" charset="0"/>
                <a:cs typeface="Times New Roman" panose="02020603050405020304" pitchFamily="18" charset="0"/>
              </a:rPr>
              <a:t>IR sensor is also fixed at the end section of main conveyor for the purpose of waste arrival detection, it causes the segregation bin to rotate in 120° according to the program. </a:t>
            </a:r>
          </a:p>
          <a:p>
            <a:pPr algn="just">
              <a:buFont typeface="Wingdings" panose="05000000000000000000" pitchFamily="2" charset="2"/>
              <a:buChar char="Ø"/>
            </a:pPr>
            <a:r>
              <a:rPr lang="en-GB" dirty="0">
                <a:solidFill>
                  <a:schemeClr val="accent1"/>
                </a:solidFill>
                <a:latin typeface="Times New Roman" panose="02020603050405020304" pitchFamily="18" charset="0"/>
                <a:cs typeface="Times New Roman" panose="02020603050405020304" pitchFamily="18" charset="0"/>
              </a:rPr>
              <a:t>Three different collecting bins are connected upon the servo motor. The servo motor rotates in clockwise or counter clockwise directions based on the type of waste and waste falls on to the particular waste collecting bin. Namely metal, wet, dry waste bins are placed. </a:t>
            </a:r>
          </a:p>
          <a:p>
            <a:pPr algn="just">
              <a:buFont typeface="Wingdings" panose="05000000000000000000" pitchFamily="2" charset="2"/>
              <a:buChar char="Ø"/>
            </a:pPr>
            <a:r>
              <a:rPr lang="en-GB" dirty="0">
                <a:solidFill>
                  <a:schemeClr val="accent1"/>
                </a:solidFill>
                <a:latin typeface="Times New Roman" panose="02020603050405020304" pitchFamily="18" charset="0"/>
                <a:cs typeface="Times New Roman" panose="02020603050405020304" pitchFamily="18" charset="0"/>
              </a:rPr>
              <a:t>If a metal waste is detected it falls upon metal bin. If a wet waste is detected it falls upon wet bin and if the dry waste is detected it falls upon dry bin.</a:t>
            </a:r>
          </a:p>
          <a:p>
            <a:endParaRPr lang="en-GB" dirty="0"/>
          </a:p>
        </p:txBody>
      </p:sp>
    </p:spTree>
    <p:extLst>
      <p:ext uri="{BB962C8B-B14F-4D97-AF65-F5344CB8AC3E}">
        <p14:creationId xmlns:p14="http://schemas.microsoft.com/office/powerpoint/2010/main" val="167369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720" y="711199"/>
            <a:ext cx="7857419" cy="941755"/>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EXISTING METHOD’S LIMITATIONS</a:t>
            </a:r>
            <a:endParaRPr lang="en-GB" sz="3200" dirty="0">
              <a:solidFill>
                <a:schemeClr val="accent1"/>
              </a:solidFill>
            </a:endParaRPr>
          </a:p>
        </p:txBody>
      </p:sp>
      <p:sp>
        <p:nvSpPr>
          <p:cNvPr id="3" name="Content Placeholder 2"/>
          <p:cNvSpPr>
            <a:spLocks noGrp="1"/>
          </p:cNvSpPr>
          <p:nvPr>
            <p:ph idx="1"/>
          </p:nvPr>
        </p:nvSpPr>
        <p:spPr>
          <a:xfrm>
            <a:off x="1676400" y="1635760"/>
            <a:ext cx="9367520" cy="4856480"/>
          </a:xfrm>
        </p:spPr>
        <p:txBody>
          <a:bodyPr>
            <a:normAutofit/>
          </a:bodyPr>
          <a:lstStyle/>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Contamination issues due to mixed waste.</a:t>
            </a: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Limited ability to handle complex waste types.</a:t>
            </a: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Time consume.</a:t>
            </a: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Need Constant power supply.</a:t>
            </a: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No storage space.</a:t>
            </a: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Need man power to collect the trash.</a:t>
            </a:r>
          </a:p>
          <a:p>
            <a:pPr lvl="2" algn="just">
              <a:buFont typeface="Wingdings" panose="05000000000000000000" pitchFamily="2" charset="2"/>
              <a:buChar char="Ø"/>
            </a:pPr>
            <a:r>
              <a:rPr lang="en-GB" sz="2000" dirty="0">
                <a:solidFill>
                  <a:schemeClr val="accent1"/>
                </a:solidFill>
                <a:latin typeface="Times New Roman" panose="02020603050405020304" pitchFamily="18" charset="0"/>
                <a:cs typeface="Times New Roman" panose="02020603050405020304" pitchFamily="18" charset="0"/>
              </a:rPr>
              <a:t>May be specialized issue happens. </a:t>
            </a:r>
            <a:endParaRPr lang="en-GB" sz="2000" dirty="0" smtClean="0">
              <a:solidFill>
                <a:schemeClr val="accent1"/>
              </a:solidFill>
              <a:latin typeface="Times New Roman" panose="02020603050405020304" pitchFamily="18" charset="0"/>
              <a:cs typeface="Times New Roman" panose="02020603050405020304" pitchFamily="18" charset="0"/>
            </a:endParaRPr>
          </a:p>
          <a:p>
            <a:pPr lvl="2" algn="just">
              <a:buFont typeface="Wingdings" panose="05000000000000000000" pitchFamily="2" charset="2"/>
              <a:buChar char="Ø"/>
            </a:pPr>
            <a:r>
              <a:rPr lang="en-GB" sz="2000" dirty="0" smtClean="0">
                <a:solidFill>
                  <a:schemeClr val="accent1"/>
                </a:solidFill>
                <a:latin typeface="Times New Roman" panose="02020603050405020304" pitchFamily="18" charset="0"/>
                <a:cs typeface="Times New Roman" panose="02020603050405020304" pitchFamily="18" charset="0"/>
              </a:rPr>
              <a:t>Single </a:t>
            </a:r>
            <a:r>
              <a:rPr lang="en-GB" sz="2000" dirty="0">
                <a:solidFill>
                  <a:schemeClr val="accent1"/>
                </a:solidFill>
                <a:latin typeface="Times New Roman" panose="02020603050405020304" pitchFamily="18" charset="0"/>
                <a:cs typeface="Times New Roman" panose="02020603050405020304" pitchFamily="18" charset="0"/>
              </a:rPr>
              <a:t>objects to be recognized and classified</a:t>
            </a:r>
            <a:r>
              <a:rPr lang="en-GB" sz="2000" dirty="0" smtClean="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7062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8638" y="615821"/>
            <a:ext cx="8181502" cy="933061"/>
          </a:xfrm>
        </p:spPr>
        <p:txBody>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PROPOSED METHOD</a:t>
            </a:r>
            <a:endParaRPr lang="en-GB" dirty="0"/>
          </a:p>
        </p:txBody>
      </p:sp>
      <p:sp>
        <p:nvSpPr>
          <p:cNvPr id="3" name="Content Placeholder 2"/>
          <p:cNvSpPr>
            <a:spLocks noGrp="1"/>
          </p:cNvSpPr>
          <p:nvPr>
            <p:ph idx="1"/>
          </p:nvPr>
        </p:nvSpPr>
        <p:spPr>
          <a:xfrm>
            <a:off x="1838131" y="1380931"/>
            <a:ext cx="8732008" cy="5113175"/>
          </a:xfrm>
        </p:spPr>
        <p:txBody>
          <a:bodyPr>
            <a:normAutofit/>
          </a:bodyPr>
          <a:lstStyle/>
          <a:p>
            <a:pPr marL="6160" indent="0" algn="just">
              <a:lnSpc>
                <a:spcPct val="150000"/>
              </a:lnSpc>
              <a:buNone/>
            </a:pPr>
            <a:r>
              <a:rPr lang="en-GB" sz="1900" dirty="0">
                <a:solidFill>
                  <a:schemeClr val="accent1"/>
                </a:solidFill>
                <a:latin typeface="Times New Roman" panose="02020603050405020304" pitchFamily="18" charset="0"/>
                <a:cs typeface="Times New Roman" panose="02020603050405020304" pitchFamily="18" charset="0"/>
              </a:rPr>
              <a:t>Automatic waste segregation systems represent a significant advancement in sustainable waste management by integrating sensor technologies and automated control to efficiently sort waste into appropriate categories. At the core of these systems is the Arduino Uno microcontroller, which acts as the central processing unit, coordinating the actions of various sensors and actuators to achieve accurate segregation. The process begins where an infrared (IR) sensor detects the presence of an object and signals the Arduino Uno to initiate the classification sequence. The system then utilizes a combination of sensors, such as capacitive proximity sensors to identify non-metallic materials like plastics. The capacitive sensor works by detecting changes in capacitance caused by dielectric materials, which is crucial for separating organic from inorganic materials. </a:t>
            </a:r>
          </a:p>
        </p:txBody>
      </p:sp>
    </p:spTree>
    <p:extLst>
      <p:ext uri="{BB962C8B-B14F-4D97-AF65-F5344CB8AC3E}">
        <p14:creationId xmlns:p14="http://schemas.microsoft.com/office/powerpoint/2010/main" val="740061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0" y="629921"/>
            <a:ext cx="8030139" cy="1123480"/>
          </a:xfrm>
        </p:spPr>
        <p:txBody>
          <a:bodyPr>
            <a:no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PROPOSED METHOD’S – BLOCK DIAGRAM</a:t>
            </a:r>
            <a:endParaRPr lang="en-GB" sz="3200" dirty="0">
              <a:solidFill>
                <a:schemeClr val="accent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0" y="2263946"/>
            <a:ext cx="7796212" cy="3574707"/>
          </a:xfrm>
        </p:spPr>
      </p:pic>
    </p:spTree>
    <p:extLst>
      <p:ext uri="{BB962C8B-B14F-4D97-AF65-F5344CB8AC3E}">
        <p14:creationId xmlns:p14="http://schemas.microsoft.com/office/powerpoint/2010/main" val="463531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983" y="597159"/>
            <a:ext cx="8218825" cy="1063689"/>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BLOCK DIAGRAM DESCRIPTION </a:t>
            </a:r>
            <a:endParaRPr lang="en-GB" sz="3200" dirty="0">
              <a:solidFill>
                <a:schemeClr val="accent1"/>
              </a:solidFill>
            </a:endParaRPr>
          </a:p>
        </p:txBody>
      </p:sp>
      <p:sp>
        <p:nvSpPr>
          <p:cNvPr id="3" name="Content Placeholder 2"/>
          <p:cNvSpPr>
            <a:spLocks noGrp="1"/>
          </p:cNvSpPr>
          <p:nvPr>
            <p:ph idx="1"/>
          </p:nvPr>
        </p:nvSpPr>
        <p:spPr>
          <a:xfrm>
            <a:off x="1726163" y="1660848"/>
            <a:ext cx="9255968" cy="4389093"/>
          </a:xfrm>
        </p:spPr>
        <p:txBody>
          <a:bodyPr>
            <a:noAutofit/>
          </a:bodyPr>
          <a:lstStyle/>
          <a:p>
            <a:pPr algn="just">
              <a:lnSpc>
                <a:spcPct val="150000"/>
              </a:lnSpc>
            </a:pPr>
            <a:r>
              <a:rPr lang="en-GB" dirty="0">
                <a:solidFill>
                  <a:schemeClr val="accent1"/>
                </a:solidFill>
                <a:latin typeface="Times New Roman" panose="02020603050405020304" pitchFamily="18" charset="0"/>
                <a:cs typeface="Times New Roman" panose="02020603050405020304" pitchFamily="18" charset="0"/>
              </a:rPr>
              <a:t>In this proposed </a:t>
            </a:r>
            <a:r>
              <a:rPr lang="en-GB" dirty="0" smtClean="0">
                <a:solidFill>
                  <a:schemeClr val="accent1"/>
                </a:solidFill>
                <a:latin typeface="Times New Roman" panose="02020603050405020304" pitchFamily="18" charset="0"/>
                <a:cs typeface="Times New Roman" panose="02020603050405020304" pitchFamily="18" charset="0"/>
              </a:rPr>
              <a:t>method, </a:t>
            </a:r>
            <a:r>
              <a:rPr lang="en-GB" dirty="0">
                <a:solidFill>
                  <a:schemeClr val="accent1"/>
                </a:solidFill>
                <a:latin typeface="Times New Roman" panose="02020603050405020304" pitchFamily="18" charset="0"/>
                <a:cs typeface="Times New Roman" panose="02020603050405020304" pitchFamily="18" charset="0"/>
              </a:rPr>
              <a:t>we </a:t>
            </a:r>
            <a:r>
              <a:rPr lang="en-GB" dirty="0" smtClean="0">
                <a:solidFill>
                  <a:schemeClr val="accent1"/>
                </a:solidFill>
                <a:latin typeface="Times New Roman" panose="02020603050405020304" pitchFamily="18" charset="0"/>
                <a:cs typeface="Times New Roman" panose="02020603050405020304" pitchFamily="18" charset="0"/>
              </a:rPr>
              <a:t>have used </a:t>
            </a:r>
            <a:r>
              <a:rPr lang="en-GB" dirty="0">
                <a:solidFill>
                  <a:schemeClr val="accent1"/>
                </a:solidFill>
                <a:latin typeface="Times New Roman" panose="02020603050405020304" pitchFamily="18" charset="0"/>
                <a:cs typeface="Times New Roman" panose="02020603050405020304" pitchFamily="18" charset="0"/>
              </a:rPr>
              <a:t>sensors to detect the waste entering the bin and split them on the basis of sensor data. As said earlier using of AIMS and image processing consumes many more time to sense and categories the waste. Most of the segregation systems use sensors for the single object or waste deduction, in our proposed method we developed the system which can segregate the waste as we disposed (group of waste</a:t>
            </a:r>
            <a:r>
              <a:rPr lang="en-GB" dirty="0" smtClean="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97064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233" y="606491"/>
            <a:ext cx="7938906" cy="1073020"/>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INPUT </a:t>
            </a:r>
            <a:r>
              <a:rPr lang="en-GB" sz="3200" b="1" u="sng" dirty="0">
                <a:solidFill>
                  <a:schemeClr val="accent1"/>
                </a:solidFill>
                <a:latin typeface="Times New Roman" panose="02020603050405020304" pitchFamily="18" charset="0"/>
                <a:cs typeface="Times New Roman" panose="02020603050405020304" pitchFamily="18" charset="0"/>
              </a:rPr>
              <a:t>SECTION OF AN BLOCK DIAGRAM </a:t>
            </a:r>
            <a:endParaRPr lang="en-GB" dirty="0"/>
          </a:p>
        </p:txBody>
      </p:sp>
      <p:sp>
        <p:nvSpPr>
          <p:cNvPr id="3" name="Content Placeholder 2"/>
          <p:cNvSpPr>
            <a:spLocks noGrp="1"/>
          </p:cNvSpPr>
          <p:nvPr>
            <p:ph idx="1"/>
          </p:nvPr>
        </p:nvSpPr>
        <p:spPr>
          <a:xfrm>
            <a:off x="1791478" y="1959429"/>
            <a:ext cx="9022702" cy="4646644"/>
          </a:xfrm>
        </p:spPr>
        <p:txBody>
          <a:bodyPr>
            <a:noAutofit/>
          </a:bodyPr>
          <a:lstStyle/>
          <a:p>
            <a:pPr marL="6160" indent="0" algn="just">
              <a:lnSpc>
                <a:spcPct val="160000"/>
              </a:lnSpc>
              <a:buNone/>
            </a:pPr>
            <a:r>
              <a:rPr lang="en-GB" sz="1800" dirty="0">
                <a:solidFill>
                  <a:schemeClr val="accent1"/>
                </a:solidFill>
                <a:latin typeface="Times New Roman" panose="02020603050405020304" pitchFamily="18" charset="0"/>
                <a:cs typeface="Times New Roman" panose="02020603050405020304" pitchFamily="18" charset="0"/>
              </a:rPr>
              <a:t> </a:t>
            </a:r>
            <a:r>
              <a:rPr lang="en-GB" sz="1800" b="1" dirty="0">
                <a:solidFill>
                  <a:schemeClr val="accent1"/>
                </a:solidFill>
                <a:latin typeface="Times New Roman" panose="02020603050405020304" pitchFamily="18" charset="0"/>
                <a:cs typeface="Times New Roman" panose="02020603050405020304" pitchFamily="18" charset="0"/>
              </a:rPr>
              <a:t>Input Section</a:t>
            </a:r>
          </a:p>
          <a:p>
            <a:pPr algn="just">
              <a:lnSpc>
                <a:spcPct val="160000"/>
              </a:lnSpc>
            </a:pPr>
            <a:r>
              <a:rPr lang="en-GB" sz="1800" dirty="0">
                <a:solidFill>
                  <a:schemeClr val="accent1"/>
                </a:solidFill>
                <a:latin typeface="Times New Roman" panose="02020603050405020304" pitchFamily="18" charset="0"/>
                <a:cs typeface="Times New Roman" panose="02020603050405020304" pitchFamily="18" charset="0"/>
              </a:rPr>
              <a:t>	The input section consists of various sensors responsible for detecting and </a:t>
            </a:r>
            <a:r>
              <a:rPr lang="en-GB" sz="1800" dirty="0" smtClean="0">
                <a:solidFill>
                  <a:schemeClr val="accent1"/>
                </a:solidFill>
                <a:latin typeface="Times New Roman" panose="02020603050405020304" pitchFamily="18" charset="0"/>
                <a:cs typeface="Times New Roman" panose="02020603050405020304" pitchFamily="18" charset="0"/>
              </a:rPr>
              <a:t>analysing </a:t>
            </a:r>
            <a:r>
              <a:rPr lang="en-GB" sz="1800" dirty="0">
                <a:solidFill>
                  <a:schemeClr val="accent1"/>
                </a:solidFill>
                <a:latin typeface="Times New Roman" panose="02020603050405020304" pitchFamily="18" charset="0"/>
                <a:cs typeface="Times New Roman" panose="02020603050405020304" pitchFamily="18" charset="0"/>
              </a:rPr>
              <a:t>waste characteristics. The first sensor in operation is the Infrared (IR) sensor, which detects the presence of waste at the entry point. Once waste is detected, the system begins classification. The Ultrasonic sensor continuously monitors the fill level of the waste bins to prevent overflow. A </a:t>
            </a:r>
            <a:r>
              <a:rPr lang="en-GB" sz="1800" dirty="0">
                <a:solidFill>
                  <a:schemeClr val="accent1"/>
                </a:solidFill>
                <a:latin typeface="Times New Roman" panose="02020603050405020304" pitchFamily="18" charset="0"/>
                <a:cs typeface="Times New Roman" panose="02020603050405020304" pitchFamily="18" charset="0"/>
              </a:rPr>
              <a:t>Color</a:t>
            </a:r>
            <a:r>
              <a:rPr lang="en-GB" sz="1800" dirty="0">
                <a:solidFill>
                  <a:schemeClr val="accent1"/>
                </a:solidFill>
                <a:latin typeface="Times New Roman" panose="02020603050405020304" pitchFamily="18" charset="0"/>
                <a:cs typeface="Times New Roman" panose="02020603050405020304" pitchFamily="18" charset="0"/>
              </a:rPr>
              <a:t> sensor (TCS3200) is used to identify the type of material based on </a:t>
            </a:r>
            <a:r>
              <a:rPr lang="en-GB" sz="1800" dirty="0">
                <a:solidFill>
                  <a:schemeClr val="accent1"/>
                </a:solidFill>
                <a:latin typeface="Times New Roman" panose="02020603050405020304" pitchFamily="18" charset="0"/>
                <a:cs typeface="Times New Roman" panose="02020603050405020304" pitchFamily="18" charset="0"/>
              </a:rPr>
              <a:t>color</a:t>
            </a:r>
            <a:r>
              <a:rPr lang="en-GB" sz="1800" dirty="0">
                <a:solidFill>
                  <a:schemeClr val="accent1"/>
                </a:solidFill>
                <a:latin typeface="Times New Roman" panose="02020603050405020304" pitchFamily="18" charset="0"/>
                <a:cs typeface="Times New Roman" panose="02020603050405020304" pitchFamily="18" charset="0"/>
              </a:rPr>
              <a:t> attributes, particularly distinguishing organic materials. The Capacitive proximity sensor is used to identify non-metallic substances like plastics and food waste by detecting variations in dielectric constants. These inputs are processed by the Arduino Uno to determine the nature of the waste and execute the appropriate response. </a:t>
            </a:r>
          </a:p>
          <a:p>
            <a:pPr>
              <a:lnSpc>
                <a:spcPct val="160000"/>
              </a:lnSpc>
            </a:pPr>
            <a:endParaRPr lang="en-GB" sz="1800" dirty="0"/>
          </a:p>
        </p:txBody>
      </p:sp>
    </p:spTree>
    <p:extLst>
      <p:ext uri="{BB962C8B-B14F-4D97-AF65-F5344CB8AC3E}">
        <p14:creationId xmlns:p14="http://schemas.microsoft.com/office/powerpoint/2010/main" val="312123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290" y="531846"/>
            <a:ext cx="8134849" cy="1306286"/>
          </a:xfrm>
        </p:spPr>
        <p:txBody>
          <a:bodyPr>
            <a:normAutofit/>
          </a:bodyPr>
          <a:lstStyle/>
          <a:p>
            <a:pPr algn="ctr"/>
            <a:r>
              <a:rPr lang="en-GB" sz="3600" b="1" u="sng" dirty="0" smtClean="0">
                <a:solidFill>
                  <a:schemeClr val="accent1"/>
                </a:solidFill>
                <a:latin typeface="Times New Roman" panose="02020603050405020304" pitchFamily="18" charset="0"/>
                <a:cs typeface="Times New Roman" panose="02020603050405020304" pitchFamily="18" charset="0"/>
              </a:rPr>
              <a:t>OUTPUT SECTION OF AN BLOCK DIAGRAM </a:t>
            </a:r>
            <a:endParaRPr lang="en-GB" dirty="0"/>
          </a:p>
        </p:txBody>
      </p:sp>
      <p:sp>
        <p:nvSpPr>
          <p:cNvPr id="3" name="Content Placeholder 2"/>
          <p:cNvSpPr>
            <a:spLocks noGrp="1"/>
          </p:cNvSpPr>
          <p:nvPr>
            <p:ph idx="1"/>
          </p:nvPr>
        </p:nvSpPr>
        <p:spPr>
          <a:xfrm>
            <a:off x="1539551" y="1838132"/>
            <a:ext cx="9386596" cy="4786603"/>
          </a:xfrm>
        </p:spPr>
        <p:txBody>
          <a:bodyPr>
            <a:noAutofit/>
          </a:bodyPr>
          <a:lstStyle/>
          <a:p>
            <a:pPr marL="6160" indent="0" algn="just">
              <a:lnSpc>
                <a:spcPct val="150000"/>
              </a:lnSpc>
              <a:buNone/>
            </a:pPr>
            <a:r>
              <a:rPr lang="en-GB" sz="1800" b="1" dirty="0">
                <a:solidFill>
                  <a:schemeClr val="accent1"/>
                </a:solidFill>
                <a:latin typeface="Times New Roman" panose="02020603050405020304" pitchFamily="18" charset="0"/>
                <a:cs typeface="Times New Roman" panose="02020603050405020304" pitchFamily="18" charset="0"/>
              </a:rPr>
              <a:t>Output </a:t>
            </a:r>
            <a:r>
              <a:rPr lang="en-GB" sz="1800" b="1" dirty="0" smtClean="0">
                <a:solidFill>
                  <a:schemeClr val="accent1"/>
                </a:solidFill>
                <a:latin typeface="Times New Roman" panose="02020603050405020304" pitchFamily="18" charset="0"/>
                <a:cs typeface="Times New Roman" panose="02020603050405020304" pitchFamily="18" charset="0"/>
              </a:rPr>
              <a:t>Section</a:t>
            </a:r>
            <a:endParaRPr lang="en-GB" sz="1800" dirty="0">
              <a:solidFill>
                <a:schemeClr val="accent1"/>
              </a:solidFill>
              <a:latin typeface="Times New Roman" panose="02020603050405020304" pitchFamily="18" charset="0"/>
              <a:cs typeface="Times New Roman" panose="02020603050405020304" pitchFamily="18" charset="0"/>
            </a:endParaRPr>
          </a:p>
          <a:p>
            <a:pPr algn="just">
              <a:lnSpc>
                <a:spcPct val="150000"/>
              </a:lnSpc>
            </a:pPr>
            <a:r>
              <a:rPr lang="en-GB" sz="1800" dirty="0" smtClean="0">
                <a:solidFill>
                  <a:schemeClr val="accent1"/>
                </a:solidFill>
                <a:latin typeface="Times New Roman" panose="02020603050405020304" pitchFamily="18" charset="0"/>
                <a:cs typeface="Times New Roman" panose="02020603050405020304" pitchFamily="18" charset="0"/>
              </a:rPr>
              <a:t>	The </a:t>
            </a:r>
            <a:r>
              <a:rPr lang="en-GB" sz="1800" dirty="0">
                <a:solidFill>
                  <a:schemeClr val="accent1"/>
                </a:solidFill>
                <a:latin typeface="Times New Roman" panose="02020603050405020304" pitchFamily="18" charset="0"/>
                <a:cs typeface="Times New Roman" panose="02020603050405020304" pitchFamily="18" charset="0"/>
              </a:rPr>
              <a:t>output section includes all the actuators and communication modules that respond based on the input data. Upon IR sensor activation, the </a:t>
            </a:r>
            <a:r>
              <a:rPr lang="en-GB" sz="1800" dirty="0" smtClean="0">
                <a:solidFill>
                  <a:schemeClr val="accent1"/>
                </a:solidFill>
                <a:latin typeface="Times New Roman" panose="02020603050405020304" pitchFamily="18" charset="0"/>
                <a:cs typeface="Times New Roman" panose="02020603050405020304" pitchFamily="18" charset="0"/>
              </a:rPr>
              <a:t>Air blower is </a:t>
            </a:r>
            <a:r>
              <a:rPr lang="en-GB" sz="1800" dirty="0">
                <a:solidFill>
                  <a:schemeClr val="accent1"/>
                </a:solidFill>
                <a:latin typeface="Times New Roman" panose="02020603050405020304" pitchFamily="18" charset="0"/>
                <a:cs typeface="Times New Roman" panose="02020603050405020304" pitchFamily="18" charset="0"/>
              </a:rPr>
              <a:t>triggered to divert lightweight waste such as paper and plastic. Simultaneously, the </a:t>
            </a:r>
            <a:r>
              <a:rPr lang="en-GB" sz="1800" dirty="0" smtClean="0">
                <a:solidFill>
                  <a:schemeClr val="accent1"/>
                </a:solidFill>
                <a:latin typeface="Times New Roman" panose="02020603050405020304" pitchFamily="18" charset="0"/>
                <a:cs typeface="Times New Roman" panose="02020603050405020304" pitchFamily="18" charset="0"/>
              </a:rPr>
              <a:t>Electromagnet </a:t>
            </a:r>
            <a:r>
              <a:rPr lang="en-GB" sz="1800" dirty="0">
                <a:solidFill>
                  <a:schemeClr val="accent1"/>
                </a:solidFill>
                <a:latin typeface="Times New Roman" panose="02020603050405020304" pitchFamily="18" charset="0"/>
                <a:cs typeface="Times New Roman" panose="02020603050405020304" pitchFamily="18" charset="0"/>
              </a:rPr>
              <a:t>is activated to attract and extract ferrous materials. After classification by the </a:t>
            </a:r>
            <a:r>
              <a:rPr lang="en-GB" sz="1800" dirty="0">
                <a:solidFill>
                  <a:schemeClr val="accent1"/>
                </a:solidFill>
                <a:latin typeface="Times New Roman" panose="02020603050405020304" pitchFamily="18" charset="0"/>
                <a:cs typeface="Times New Roman" panose="02020603050405020304" pitchFamily="18" charset="0"/>
              </a:rPr>
              <a:t>color</a:t>
            </a:r>
            <a:r>
              <a:rPr lang="en-GB" sz="1800" dirty="0">
                <a:solidFill>
                  <a:schemeClr val="accent1"/>
                </a:solidFill>
                <a:latin typeface="Times New Roman" panose="02020603050405020304" pitchFamily="18" charset="0"/>
                <a:cs typeface="Times New Roman" panose="02020603050405020304" pitchFamily="18" charset="0"/>
              </a:rPr>
              <a:t> and capacitive sensors, the Arduino activates a </a:t>
            </a:r>
            <a:r>
              <a:rPr lang="en-GB" sz="1800" dirty="0" smtClean="0">
                <a:solidFill>
                  <a:schemeClr val="accent1"/>
                </a:solidFill>
                <a:latin typeface="Times New Roman" panose="02020603050405020304" pitchFamily="18" charset="0"/>
                <a:cs typeface="Times New Roman" panose="02020603050405020304" pitchFamily="18" charset="0"/>
              </a:rPr>
              <a:t>Hydraulic </a:t>
            </a:r>
            <a:r>
              <a:rPr lang="en-GB" sz="1800" dirty="0">
                <a:solidFill>
                  <a:schemeClr val="accent1"/>
                </a:solidFill>
                <a:latin typeface="Times New Roman" panose="02020603050405020304" pitchFamily="18" charset="0"/>
                <a:cs typeface="Times New Roman" panose="02020603050405020304" pitchFamily="18" charset="0"/>
              </a:rPr>
              <a:t>push </a:t>
            </a:r>
            <a:r>
              <a:rPr lang="en-GB" sz="1800" dirty="0" smtClean="0">
                <a:solidFill>
                  <a:schemeClr val="accent1"/>
                </a:solidFill>
                <a:latin typeface="Times New Roman" panose="02020603050405020304" pitchFamily="18" charset="0"/>
                <a:cs typeface="Times New Roman" panose="02020603050405020304" pitchFamily="18" charset="0"/>
              </a:rPr>
              <a:t>cylinder </a:t>
            </a:r>
            <a:r>
              <a:rPr lang="en-GB" sz="1800" dirty="0">
                <a:solidFill>
                  <a:schemeClr val="accent1"/>
                </a:solidFill>
                <a:latin typeface="Times New Roman" panose="02020603050405020304" pitchFamily="18" charset="0"/>
                <a:cs typeface="Times New Roman" panose="02020603050405020304" pitchFamily="18" charset="0"/>
              </a:rPr>
              <a:t>to sort waste into designated bins accordingly. If the ultrasonic sensor detects that a bin is nearing full capacity, a </a:t>
            </a:r>
            <a:r>
              <a:rPr lang="en-GB" sz="1800" dirty="0" smtClean="0">
                <a:solidFill>
                  <a:schemeClr val="accent1"/>
                </a:solidFill>
                <a:latin typeface="Times New Roman" panose="02020603050405020304" pitchFamily="18" charset="0"/>
                <a:cs typeface="Times New Roman" panose="02020603050405020304" pitchFamily="18" charset="0"/>
              </a:rPr>
              <a:t>Buzzer </a:t>
            </a:r>
            <a:r>
              <a:rPr lang="en-GB" sz="1800" dirty="0">
                <a:solidFill>
                  <a:schemeClr val="accent1"/>
                </a:solidFill>
                <a:latin typeface="Times New Roman" panose="02020603050405020304" pitchFamily="18" charset="0"/>
                <a:cs typeface="Times New Roman" panose="02020603050405020304" pitchFamily="18" charset="0"/>
              </a:rPr>
              <a:t>is sounded to notify maintenance personnel. Additionally, the system employs an </a:t>
            </a:r>
            <a:r>
              <a:rPr lang="en-GB" sz="1800" dirty="0" smtClean="0">
                <a:solidFill>
                  <a:schemeClr val="accent1"/>
                </a:solidFill>
                <a:latin typeface="Times New Roman" panose="02020603050405020304" pitchFamily="18" charset="0"/>
                <a:cs typeface="Times New Roman" panose="02020603050405020304" pitchFamily="18" charset="0"/>
              </a:rPr>
              <a:t>HC-05 </a:t>
            </a:r>
            <a:r>
              <a:rPr lang="en-GB" sz="1800" dirty="0">
                <a:solidFill>
                  <a:schemeClr val="accent1"/>
                </a:solidFill>
                <a:latin typeface="Times New Roman" panose="02020603050405020304" pitchFamily="18" charset="0"/>
                <a:cs typeface="Times New Roman" panose="02020603050405020304" pitchFamily="18" charset="0"/>
              </a:rPr>
              <a:t>Bluetooth </a:t>
            </a:r>
            <a:r>
              <a:rPr lang="en-GB" sz="1800" dirty="0" smtClean="0">
                <a:solidFill>
                  <a:schemeClr val="accent1"/>
                </a:solidFill>
                <a:latin typeface="Times New Roman" panose="02020603050405020304" pitchFamily="18" charset="0"/>
                <a:cs typeface="Times New Roman" panose="02020603050405020304" pitchFamily="18" charset="0"/>
              </a:rPr>
              <a:t>module </a:t>
            </a:r>
            <a:r>
              <a:rPr lang="en-GB" sz="1800" dirty="0">
                <a:solidFill>
                  <a:schemeClr val="accent1"/>
                </a:solidFill>
                <a:latin typeface="Times New Roman" panose="02020603050405020304" pitchFamily="18" charset="0"/>
                <a:cs typeface="Times New Roman" panose="02020603050405020304" pitchFamily="18" charset="0"/>
              </a:rPr>
              <a:t>to wirelessly communicate real-time status updates and alerts to a mobile application or remote monitoring station. All output components function under the control of the Arduino Uno, ensuring seamless operation and accurate segregation.</a:t>
            </a:r>
          </a:p>
        </p:txBody>
      </p:sp>
    </p:spTree>
    <p:extLst>
      <p:ext uri="{BB962C8B-B14F-4D97-AF65-F5344CB8AC3E}">
        <p14:creationId xmlns:p14="http://schemas.microsoft.com/office/powerpoint/2010/main" val="990131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45815" y="684963"/>
            <a:ext cx="7958331" cy="1077229"/>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TOOLS USED</a:t>
            </a:r>
            <a:endParaRPr lang="en-GB" sz="3200" dirty="0">
              <a:solidFill>
                <a:schemeClr val="accent1"/>
              </a:solidFill>
            </a:endParaRPr>
          </a:p>
        </p:txBody>
      </p:sp>
      <p:sp>
        <p:nvSpPr>
          <p:cNvPr id="6" name="Content Placeholder 5"/>
          <p:cNvSpPr>
            <a:spLocks noGrp="1"/>
          </p:cNvSpPr>
          <p:nvPr>
            <p:ph idx="1"/>
          </p:nvPr>
        </p:nvSpPr>
        <p:spPr>
          <a:xfrm>
            <a:off x="1645920" y="1412240"/>
            <a:ext cx="9113520" cy="5303520"/>
          </a:xfrm>
        </p:spPr>
        <p:txBody>
          <a:bodyPr>
            <a:normAutofit lnSpcReduction="10000"/>
          </a:bodyPr>
          <a:lstStyle/>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Microcontroller - “Arduino Uno”</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 IR Sensor</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Electromagnet</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Air Blower</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Ultra-Sonic Sensor</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Bluetooth Module(HC-05)</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1 Channel Relay </a:t>
            </a:r>
          </a:p>
          <a:p>
            <a:pPr lvl="2">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J</a:t>
            </a:r>
            <a:r>
              <a:rPr lang="en-GB" sz="1800" dirty="0" smtClean="0">
                <a:solidFill>
                  <a:schemeClr val="accent1"/>
                </a:solidFill>
                <a:latin typeface="Times New Roman" panose="02020603050405020304" pitchFamily="18" charset="0"/>
                <a:cs typeface="Times New Roman" panose="02020603050405020304" pitchFamily="18" charset="0"/>
              </a:rPr>
              <a:t>umping wires</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12V Power Supply</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Colour Sensor Module (TCS 3200)</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Capacitive proximity </a:t>
            </a:r>
            <a:r>
              <a:rPr lang="en-GB" sz="1800" dirty="0" smtClean="0">
                <a:solidFill>
                  <a:schemeClr val="accent1"/>
                </a:solidFill>
                <a:latin typeface="Times New Roman" panose="02020603050405020304" pitchFamily="18" charset="0"/>
                <a:cs typeface="Times New Roman" panose="02020603050405020304" pitchFamily="18" charset="0"/>
              </a:rPr>
              <a:t>Sensor</a:t>
            </a:r>
          </a:p>
          <a:p>
            <a:pPr lvl="2">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Servo Motor</a:t>
            </a:r>
            <a:endParaRPr lang="en-GB" sz="1800" dirty="0" smtClean="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417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77084" y="629920"/>
            <a:ext cx="7958331" cy="985520"/>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TOOLS USED CONTI…</a:t>
            </a:r>
            <a:endParaRPr lang="en-GB" dirty="0"/>
          </a:p>
        </p:txBody>
      </p:sp>
      <p:sp>
        <p:nvSpPr>
          <p:cNvPr id="7" name="Content Placeholder 6"/>
          <p:cNvSpPr>
            <a:spLocks noGrp="1"/>
          </p:cNvSpPr>
          <p:nvPr>
            <p:ph idx="1"/>
          </p:nvPr>
        </p:nvSpPr>
        <p:spPr>
          <a:xfrm>
            <a:off x="1148081" y="1473199"/>
            <a:ext cx="8331200" cy="5024317"/>
          </a:xfrm>
          <a:ln>
            <a:noFill/>
          </a:ln>
        </p:spPr>
        <p:txBody>
          <a:bodyPr>
            <a:noAutofit/>
          </a:bodyPr>
          <a:lstStyle/>
          <a:p>
            <a:pPr marL="6160" indent="0" algn="just">
              <a:buNone/>
            </a:pPr>
            <a:r>
              <a:rPr lang="en-GB" sz="1600" b="1" dirty="0">
                <a:solidFill>
                  <a:schemeClr val="accent1"/>
                </a:solidFill>
                <a:latin typeface="Times New Roman" pitchFamily="18" charset="0"/>
                <a:cs typeface="Times New Roman" pitchFamily="18" charset="0"/>
              </a:rPr>
              <a:t>1. Arduino Uno</a:t>
            </a:r>
          </a:p>
          <a:p>
            <a:pPr lvl="1" algn="just"/>
            <a:r>
              <a:rPr lang="en-GB" sz="1600" b="1" dirty="0">
                <a:solidFill>
                  <a:schemeClr val="accent1">
                    <a:lumMod val="85000"/>
                    <a:lumOff val="15000"/>
                  </a:schemeClr>
                </a:solidFill>
                <a:latin typeface="Times New Roman" pitchFamily="18" charset="0"/>
                <a:cs typeface="Times New Roman" pitchFamily="18" charset="0"/>
              </a:rPr>
              <a:t>Role</a:t>
            </a:r>
            <a:r>
              <a:rPr lang="en-GB" sz="1600" dirty="0">
                <a:solidFill>
                  <a:schemeClr val="accent1"/>
                </a:solidFill>
                <a:latin typeface="Times New Roman" pitchFamily="18" charset="0"/>
                <a:cs typeface="Times New Roman" pitchFamily="18" charset="0"/>
              </a:rPr>
              <a:t>: The central controller for your system. It will take input from the sensors, process it, and control outputs like the electromagnet, air blower, and relay.</a:t>
            </a:r>
          </a:p>
          <a:p>
            <a:pPr lvl="1" algn="just"/>
            <a:r>
              <a:rPr lang="en-GB" sz="1600" b="1" dirty="0">
                <a:solidFill>
                  <a:schemeClr val="accent1">
                    <a:lumMod val="85000"/>
                    <a:lumOff val="15000"/>
                  </a:schemeClr>
                </a:solidFill>
                <a:latin typeface="Times New Roman" pitchFamily="18" charset="0"/>
                <a:cs typeface="Times New Roman" pitchFamily="18" charset="0"/>
              </a:rPr>
              <a:t>Function</a:t>
            </a:r>
            <a:r>
              <a:rPr lang="en-GB" sz="1600" dirty="0">
                <a:solidFill>
                  <a:schemeClr val="accent1"/>
                </a:solidFill>
                <a:latin typeface="Times New Roman" pitchFamily="18" charset="0"/>
                <a:cs typeface="Times New Roman" pitchFamily="18" charset="0"/>
              </a:rPr>
              <a:t>: The Arduino will control the entire waste segregation process by determining the type of waste based on sensor data and activating the corresponding actions (e.g., triggering the electromagnet or air blower</a:t>
            </a:r>
            <a:r>
              <a:rPr lang="en-GB" sz="1600" dirty="0" smtClean="0">
                <a:solidFill>
                  <a:schemeClr val="accent1"/>
                </a:solidFill>
                <a:latin typeface="Times New Roman" pitchFamily="18" charset="0"/>
                <a:cs typeface="Times New Roman" pitchFamily="18" charset="0"/>
              </a:rPr>
              <a:t>).</a:t>
            </a:r>
          </a:p>
          <a:p>
            <a:pPr marL="6160" indent="0" algn="just">
              <a:buNone/>
            </a:pPr>
            <a:r>
              <a:rPr lang="en-GB" sz="1600" b="1" dirty="0">
                <a:solidFill>
                  <a:schemeClr val="accent1"/>
                </a:solidFill>
                <a:latin typeface="Times New Roman" pitchFamily="18" charset="0"/>
                <a:cs typeface="Times New Roman" pitchFamily="18" charset="0"/>
              </a:rPr>
              <a:t>2. IR Sensor</a:t>
            </a:r>
          </a:p>
          <a:p>
            <a:pPr lvl="1" algn="just"/>
            <a:r>
              <a:rPr lang="en-GB" sz="1600" b="1" dirty="0" smtClean="0">
                <a:solidFill>
                  <a:schemeClr val="accent1">
                    <a:lumMod val="85000"/>
                    <a:lumOff val="15000"/>
                  </a:schemeClr>
                </a:solidFill>
                <a:latin typeface="Times New Roman" pitchFamily="18" charset="0"/>
                <a:cs typeface="Times New Roman" pitchFamily="18" charset="0"/>
              </a:rPr>
              <a:t>Role</a:t>
            </a:r>
            <a:r>
              <a:rPr lang="en-GB" sz="1600" dirty="0">
                <a:solidFill>
                  <a:schemeClr val="accent1"/>
                </a:solidFill>
                <a:latin typeface="Times New Roman" pitchFamily="18" charset="0"/>
                <a:cs typeface="Times New Roman" pitchFamily="18" charset="0"/>
              </a:rPr>
              <a:t>: Used to detect the presence of waste.</a:t>
            </a:r>
          </a:p>
          <a:p>
            <a:pPr lvl="1" algn="just"/>
            <a:r>
              <a:rPr lang="en-GB" sz="1600" b="1" dirty="0">
                <a:solidFill>
                  <a:schemeClr val="accent1">
                    <a:lumMod val="85000"/>
                    <a:lumOff val="15000"/>
                  </a:schemeClr>
                </a:solidFill>
                <a:latin typeface="Times New Roman" pitchFamily="18" charset="0"/>
                <a:cs typeface="Times New Roman" pitchFamily="18" charset="0"/>
              </a:rPr>
              <a:t>Function</a:t>
            </a:r>
            <a:r>
              <a:rPr lang="en-GB" sz="1600" dirty="0">
                <a:solidFill>
                  <a:schemeClr val="accent1"/>
                </a:solidFill>
                <a:latin typeface="Times New Roman" pitchFamily="18" charset="0"/>
                <a:cs typeface="Times New Roman" pitchFamily="18" charset="0"/>
              </a:rPr>
              <a:t>: The IR sensor can detect the position or proximity of waste in a specific location (like a waste bin). The Arduino can then take action based on whether waste has been detected</a:t>
            </a:r>
            <a:r>
              <a:rPr lang="en-GB" sz="1600" dirty="0" smtClean="0">
                <a:solidFill>
                  <a:schemeClr val="accent1"/>
                </a:solidFill>
                <a:latin typeface="Times New Roman" pitchFamily="18" charset="0"/>
                <a:cs typeface="Times New Roman" pitchFamily="18" charset="0"/>
              </a:rPr>
              <a:t>.</a:t>
            </a:r>
            <a:endParaRPr lang="en-GB" sz="1600" dirty="0" smtClean="0">
              <a:solidFill>
                <a:schemeClr val="accent1"/>
              </a:solidFill>
              <a:latin typeface="Times New Roman" pitchFamily="18" charset="0"/>
              <a:cs typeface="Times New Roman" pitchFamily="18" charset="0"/>
            </a:endParaRPr>
          </a:p>
        </p:txBody>
      </p:sp>
      <p:pic>
        <p:nvPicPr>
          <p:cNvPr id="10" name="Picture 9"/>
          <p:cNvPicPr>
            <a:picLocks noChangeAspect="1"/>
          </p:cNvPicPr>
          <p:nvPr/>
        </p:nvPicPr>
        <p:blipFill>
          <a:blip r:embed="rId2" cstate="print"/>
          <a:stretch>
            <a:fillRect/>
          </a:stretch>
        </p:blipFill>
        <p:spPr>
          <a:xfrm rot="20044908">
            <a:off x="9399205" y="2217959"/>
            <a:ext cx="2026925" cy="1566261"/>
          </a:xfrm>
          <a:prstGeom prst="rect">
            <a:avLst/>
          </a:prstGeom>
        </p:spPr>
      </p:pic>
      <p:pic>
        <p:nvPicPr>
          <p:cNvPr id="5" name="Picture 4"/>
          <p:cNvPicPr>
            <a:picLocks noChangeAspect="1"/>
          </p:cNvPicPr>
          <p:nvPr/>
        </p:nvPicPr>
        <p:blipFill rotWithShape="1">
          <a:blip r:embed="rId3" cstate="print"/>
          <a:srcRect t="6313" r="3689"/>
          <a:stretch/>
        </p:blipFill>
        <p:spPr>
          <a:xfrm>
            <a:off x="9600339" y="4570063"/>
            <a:ext cx="1624658" cy="1311869"/>
          </a:xfrm>
          <a:prstGeom prst="rect">
            <a:avLst/>
          </a:prstGeom>
        </p:spPr>
      </p:pic>
    </p:spTree>
    <p:extLst>
      <p:ext uri="{BB962C8B-B14F-4D97-AF65-F5344CB8AC3E}">
        <p14:creationId xmlns:p14="http://schemas.microsoft.com/office/powerpoint/2010/main" val="712498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TOOLS USED CONTI…</a:t>
            </a:r>
            <a:endParaRPr lang="en-GB" dirty="0"/>
          </a:p>
        </p:txBody>
      </p:sp>
      <p:sp>
        <p:nvSpPr>
          <p:cNvPr id="3" name="Content Placeholder 2"/>
          <p:cNvSpPr>
            <a:spLocks noGrp="1"/>
          </p:cNvSpPr>
          <p:nvPr>
            <p:ph idx="1"/>
          </p:nvPr>
        </p:nvSpPr>
        <p:spPr>
          <a:xfrm>
            <a:off x="1250302" y="2435290"/>
            <a:ext cx="7968343" cy="3614653"/>
          </a:xfrm>
        </p:spPr>
        <p:txBody>
          <a:bodyPr/>
          <a:lstStyle/>
          <a:p>
            <a:pPr marL="6160" indent="0" algn="just">
              <a:buNone/>
            </a:pPr>
            <a:r>
              <a:rPr lang="en-GB" sz="1600" b="1" dirty="0">
                <a:solidFill>
                  <a:schemeClr val="accent1"/>
                </a:solidFill>
                <a:latin typeface="Times New Roman" pitchFamily="18" charset="0"/>
                <a:cs typeface="Times New Roman" pitchFamily="18" charset="0"/>
              </a:rPr>
              <a:t>3. Electromagnet:</a:t>
            </a:r>
          </a:p>
          <a:p>
            <a:pPr lvl="1" algn="just"/>
            <a:r>
              <a:rPr lang="en-GB" sz="1600" b="1" dirty="0">
                <a:solidFill>
                  <a:schemeClr val="accent1"/>
                </a:solidFill>
                <a:latin typeface="Times New Roman" pitchFamily="18" charset="0"/>
                <a:cs typeface="Times New Roman" pitchFamily="18" charset="0"/>
              </a:rPr>
              <a:t>Function</a:t>
            </a:r>
            <a:r>
              <a:rPr lang="en-GB" sz="1600" dirty="0">
                <a:solidFill>
                  <a:schemeClr val="accent1"/>
                </a:solidFill>
                <a:latin typeface="Times New Roman" pitchFamily="18" charset="0"/>
                <a:cs typeface="Times New Roman" pitchFamily="18" charset="0"/>
              </a:rPr>
              <a:t>: An electromagnet can be used for separating ferrous materials (such as metal waste). When activated, it creates a magnetic field that attracts metal objects and sorts them out from other materials like plastic or paper. The electromagnet can be controlled by the Arduino through a relay</a:t>
            </a:r>
            <a:r>
              <a:rPr lang="en-GB" sz="1600" dirty="0" smtClean="0">
                <a:solidFill>
                  <a:schemeClr val="accent1"/>
                </a:solidFill>
                <a:latin typeface="Times New Roman" pitchFamily="18" charset="0"/>
                <a:cs typeface="Times New Roman" pitchFamily="18" charset="0"/>
              </a:rPr>
              <a:t>.</a:t>
            </a:r>
          </a:p>
          <a:p>
            <a:pPr marL="6160" indent="0" algn="just">
              <a:buNone/>
            </a:pPr>
            <a:r>
              <a:rPr lang="en-GB" sz="1600" b="1" dirty="0">
                <a:solidFill>
                  <a:schemeClr val="accent1"/>
                </a:solidFill>
                <a:latin typeface="Times New Roman" panose="02020603050405020304" pitchFamily="18" charset="0"/>
                <a:cs typeface="Times New Roman" panose="02020603050405020304" pitchFamily="18" charset="0"/>
              </a:rPr>
              <a:t>4. Air Blower:</a:t>
            </a:r>
          </a:p>
          <a:p>
            <a:pPr lvl="1" algn="just"/>
            <a:r>
              <a:rPr lang="en-GB" sz="1600" b="1" dirty="0">
                <a:solidFill>
                  <a:schemeClr val="accent1"/>
                </a:solidFill>
                <a:latin typeface="Times New Roman" panose="02020603050405020304" pitchFamily="18" charset="0"/>
                <a:cs typeface="Times New Roman" panose="02020603050405020304" pitchFamily="18" charset="0"/>
              </a:rPr>
              <a:t>Function</a:t>
            </a:r>
            <a:r>
              <a:rPr lang="en-GB" sz="1600" dirty="0">
                <a:solidFill>
                  <a:schemeClr val="accent1"/>
                </a:solidFill>
                <a:latin typeface="Times New Roman" panose="02020603050405020304" pitchFamily="18" charset="0"/>
                <a:cs typeface="Times New Roman" panose="02020603050405020304" pitchFamily="18" charset="0"/>
              </a:rPr>
              <a:t>: The air blower can be used to blow away lightweight materials such as paper or plastic. The system could be programmed to activate the blower when a particular type of waste is detected, and the force of air will blow the material into the correct compartment for further sorting.</a:t>
            </a:r>
          </a:p>
          <a:p>
            <a:endParaRPr lang="en-GB" dirty="0"/>
          </a:p>
        </p:txBody>
      </p:sp>
      <p:pic>
        <p:nvPicPr>
          <p:cNvPr id="4" name="Picture 2"/>
          <p:cNvPicPr>
            <a:picLocks noChangeAspect="1" noChangeArrowheads="1"/>
          </p:cNvPicPr>
          <p:nvPr/>
        </p:nvPicPr>
        <p:blipFill>
          <a:blip r:embed="rId2" cstate="print"/>
          <a:srcRect/>
          <a:stretch>
            <a:fillRect/>
          </a:stretch>
        </p:blipFill>
        <p:spPr bwMode="auto">
          <a:xfrm rot="19526043">
            <a:off x="9460619" y="4090229"/>
            <a:ext cx="1691639" cy="1964578"/>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rot="19985095">
            <a:off x="9229471" y="2411829"/>
            <a:ext cx="2122609" cy="1427691"/>
          </a:xfrm>
          <a:prstGeom prst="rect">
            <a:avLst/>
          </a:prstGeom>
          <a:noFill/>
          <a:ln w="9525">
            <a:noFill/>
            <a:miter lim="800000"/>
            <a:headEnd/>
            <a:tailEnd/>
          </a:ln>
          <a:effectLst/>
        </p:spPr>
      </p:pic>
    </p:spTree>
    <p:extLst>
      <p:ext uri="{BB962C8B-B14F-4D97-AF65-F5344CB8AC3E}">
        <p14:creationId xmlns:p14="http://schemas.microsoft.com/office/powerpoint/2010/main" val="2081932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1356" y="643811"/>
            <a:ext cx="8358784" cy="989045"/>
          </a:xfrm>
        </p:spPr>
        <p:txBody>
          <a:bodyPr/>
          <a:lstStyle/>
          <a:p>
            <a:pPr algn="ctr"/>
            <a:r>
              <a:rPr lang="en-GB" b="1" u="sng" dirty="0" smtClean="0">
                <a:solidFill>
                  <a:schemeClr val="accent1"/>
                </a:solidFill>
                <a:latin typeface="Times New Roman" panose="02020603050405020304" pitchFamily="18" charset="0"/>
                <a:cs typeface="Times New Roman" panose="02020603050405020304" pitchFamily="18" charset="0"/>
              </a:rPr>
              <a:t>ABSTRACT</a:t>
            </a:r>
            <a:endParaRPr lang="en-GB" b="1" u="sng" dirty="0">
              <a:solidFill>
                <a:schemeClr val="accent1"/>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567543" y="1772817"/>
            <a:ext cx="9002597" cy="4277128"/>
          </a:xfrm>
        </p:spPr>
        <p:txBody>
          <a:bodyPr>
            <a:normAutofit fontScale="92500" lnSpcReduction="20000"/>
          </a:bodyPr>
          <a:lstStyle/>
          <a:p>
            <a:pPr algn="just">
              <a:lnSpc>
                <a:spcPct val="160000"/>
              </a:lnSpc>
            </a:pPr>
            <a:r>
              <a:rPr lang="en-US" dirty="0">
                <a:solidFill>
                  <a:schemeClr val="accent1"/>
                </a:solidFill>
                <a:latin typeface="Times New Roman" panose="02020603050405020304" pitchFamily="18" charset="0"/>
                <a:cs typeface="Times New Roman" panose="02020603050405020304" pitchFamily="18" charset="0"/>
              </a:rPr>
              <a:t>The Smart Waste Segregation System is an innovative approach to automated waste management using embedded systems and sensor technology. It aims to address the increasing environmental and health issues caused by improper waste disposal by automating the classification of waste materials into biodegradable, non-biodegradable, and metallic categories. The system utilizes an Arduino UNO microcontroller integrated with a conveyor belt mechanism and various sensors—ultrasonic, IR, RGB color, capacitive, and an electromagnet. The waste items are separated to the particular area through funnel, each sensor identifies specific properties of the material, triggering actuators such as an air blower and electromagnet to sort the items into appropriate bins. The system also includes a Bluetooth module for real-time monitoring.</a:t>
            </a:r>
            <a:endParaRPr lang="en-GB"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461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033" y="660400"/>
            <a:ext cx="7958331" cy="843280"/>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TOOLS USED CONTI…</a:t>
            </a:r>
            <a:endParaRPr lang="en-GB" sz="3200" dirty="0"/>
          </a:p>
        </p:txBody>
      </p:sp>
      <p:sp>
        <p:nvSpPr>
          <p:cNvPr id="3" name="Content Placeholder 2"/>
          <p:cNvSpPr>
            <a:spLocks noGrp="1"/>
          </p:cNvSpPr>
          <p:nvPr>
            <p:ph idx="1"/>
          </p:nvPr>
        </p:nvSpPr>
        <p:spPr>
          <a:xfrm>
            <a:off x="1278293" y="1503680"/>
            <a:ext cx="7961885" cy="4435630"/>
          </a:xfrm>
        </p:spPr>
        <p:txBody>
          <a:bodyPr>
            <a:noAutofit/>
          </a:bodyPr>
          <a:lstStyle/>
          <a:p>
            <a:pPr marL="6160" indent="0" algn="just">
              <a:buNone/>
            </a:pPr>
            <a:endParaRPr lang="en-GB" sz="1600" dirty="0" smtClean="0">
              <a:solidFill>
                <a:schemeClr val="accent1"/>
              </a:solidFill>
              <a:latin typeface="Times New Roman" panose="02020603050405020304" pitchFamily="18" charset="0"/>
              <a:cs typeface="Times New Roman" panose="02020603050405020304" pitchFamily="18" charset="0"/>
            </a:endParaRPr>
          </a:p>
          <a:p>
            <a:pPr marL="6160" indent="0" algn="just">
              <a:buNone/>
            </a:pPr>
            <a:r>
              <a:rPr lang="en-GB" sz="1600" b="1" dirty="0">
                <a:solidFill>
                  <a:schemeClr val="accent1"/>
                </a:solidFill>
                <a:latin typeface="Times New Roman" panose="02020603050405020304" pitchFamily="18" charset="0"/>
                <a:cs typeface="Times New Roman" panose="02020603050405020304" pitchFamily="18" charset="0"/>
              </a:rPr>
              <a:t>5. Ultra-Sonic Sensor:</a:t>
            </a:r>
          </a:p>
          <a:p>
            <a:pPr lvl="1" algn="just"/>
            <a:r>
              <a:rPr lang="en-GB" sz="1600" b="1" dirty="0">
                <a:solidFill>
                  <a:schemeClr val="accent1"/>
                </a:solidFill>
                <a:latin typeface="Times New Roman" panose="02020603050405020304" pitchFamily="18" charset="0"/>
                <a:cs typeface="Times New Roman" panose="02020603050405020304" pitchFamily="18" charset="0"/>
              </a:rPr>
              <a:t>Function</a:t>
            </a:r>
            <a:r>
              <a:rPr lang="en-GB" sz="1600" dirty="0">
                <a:solidFill>
                  <a:schemeClr val="accent1"/>
                </a:solidFill>
                <a:latin typeface="Times New Roman" panose="02020603050405020304" pitchFamily="18" charset="0"/>
                <a:cs typeface="Times New Roman" panose="02020603050405020304" pitchFamily="18" charset="0"/>
              </a:rPr>
              <a:t>: The ultrasonic sensor measures the distance between the sensor and the waste object. This can be used to determine the size or volume of the waste item. For example, larger items could be separated from smaller ones, or it could be used to measure the level of waste in the segregation bins to determine when the bins are full</a:t>
            </a:r>
            <a:r>
              <a:rPr lang="en-GB" sz="1600" dirty="0" smtClean="0">
                <a:solidFill>
                  <a:schemeClr val="accent1"/>
                </a:solidFill>
                <a:latin typeface="Times New Roman" panose="02020603050405020304" pitchFamily="18" charset="0"/>
                <a:cs typeface="Times New Roman" panose="02020603050405020304" pitchFamily="18" charset="0"/>
              </a:rPr>
              <a:t>.</a:t>
            </a:r>
          </a:p>
          <a:p>
            <a:pPr marL="6160" indent="0" algn="just">
              <a:buNone/>
            </a:pPr>
            <a:r>
              <a:rPr lang="en-GB" sz="1600" b="1" dirty="0">
                <a:solidFill>
                  <a:schemeClr val="accent1"/>
                </a:solidFill>
                <a:latin typeface="Times New Roman" panose="02020603050405020304" pitchFamily="18" charset="0"/>
                <a:cs typeface="Times New Roman" panose="02020603050405020304" pitchFamily="18" charset="0"/>
              </a:rPr>
              <a:t>6. Bluetooth Module (HC-05):</a:t>
            </a:r>
          </a:p>
          <a:p>
            <a:pPr lvl="1" algn="just"/>
            <a:r>
              <a:rPr lang="en-GB" sz="1600" b="1" dirty="0">
                <a:solidFill>
                  <a:schemeClr val="accent1"/>
                </a:solidFill>
                <a:latin typeface="Times New Roman" panose="02020603050405020304" pitchFamily="18" charset="0"/>
                <a:cs typeface="Times New Roman" panose="02020603050405020304" pitchFamily="18" charset="0"/>
              </a:rPr>
              <a:t>Function</a:t>
            </a:r>
            <a:r>
              <a:rPr lang="en-GB" sz="1600" dirty="0">
                <a:solidFill>
                  <a:schemeClr val="accent1"/>
                </a:solidFill>
                <a:latin typeface="Times New Roman" panose="02020603050405020304" pitchFamily="18" charset="0"/>
                <a:cs typeface="Times New Roman" panose="02020603050405020304" pitchFamily="18" charset="0"/>
              </a:rPr>
              <a:t>: The Bluetooth module allows for wireless communication between the Arduino and a mobile phone or other Bluetooth-enabled devices. It can be used for monitoring and controlling the waste segregation system remotely. For example, users could adjust settings, check system status, or receive alerts about waste bin levels using a smartphone app</a:t>
            </a:r>
            <a:r>
              <a:rPr lang="en-GB" sz="1600" dirty="0" smtClean="0">
                <a:solidFill>
                  <a:schemeClr val="accent1"/>
                </a:solidFill>
                <a:latin typeface="Times New Roman" panose="02020603050405020304" pitchFamily="18" charset="0"/>
                <a:cs typeface="Times New Roman" panose="02020603050405020304" pitchFamily="18" charset="0"/>
              </a:rPr>
              <a:t>.</a:t>
            </a:r>
            <a:endParaRPr lang="en-GB" sz="1600" dirty="0">
              <a:solidFill>
                <a:schemeClr val="accent1"/>
              </a:solidFill>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2" cstate="print"/>
          <a:srcRect/>
          <a:stretch>
            <a:fillRect/>
          </a:stretch>
        </p:blipFill>
        <p:spPr bwMode="auto">
          <a:xfrm>
            <a:off x="9334616" y="2068591"/>
            <a:ext cx="1787287" cy="1652904"/>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cstate="print"/>
          <a:srcRect/>
          <a:stretch>
            <a:fillRect/>
          </a:stretch>
        </p:blipFill>
        <p:spPr bwMode="auto">
          <a:xfrm rot="16200000">
            <a:off x="9638879" y="4256317"/>
            <a:ext cx="1339804" cy="1626245"/>
          </a:xfrm>
          <a:prstGeom prst="rect">
            <a:avLst/>
          </a:prstGeom>
          <a:noFill/>
          <a:ln w="9525">
            <a:noFill/>
            <a:miter lim="800000"/>
            <a:headEnd/>
            <a:tailEnd/>
          </a:ln>
          <a:effectLst/>
        </p:spPr>
      </p:pic>
    </p:spTree>
    <p:extLst>
      <p:ext uri="{BB962C8B-B14F-4D97-AF65-F5344CB8AC3E}">
        <p14:creationId xmlns:p14="http://schemas.microsoft.com/office/powerpoint/2010/main" val="2561029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0" y="568960"/>
            <a:ext cx="8030139" cy="1026161"/>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TOOLS USED </a:t>
            </a:r>
            <a:r>
              <a:rPr lang="en-GB" sz="3200" b="1" u="sng" dirty="0">
                <a:solidFill>
                  <a:schemeClr val="accent1"/>
                </a:solidFill>
                <a:latin typeface="Times New Roman" panose="02020603050405020304" pitchFamily="18" charset="0"/>
                <a:cs typeface="Times New Roman" panose="02020603050405020304" pitchFamily="18" charset="0"/>
              </a:rPr>
              <a:t>CONTI…</a:t>
            </a:r>
            <a:endParaRPr lang="en-GB" dirty="0"/>
          </a:p>
        </p:txBody>
      </p:sp>
      <p:sp>
        <p:nvSpPr>
          <p:cNvPr id="3" name="Content Placeholder 2"/>
          <p:cNvSpPr>
            <a:spLocks noGrp="1"/>
          </p:cNvSpPr>
          <p:nvPr>
            <p:ph idx="1"/>
          </p:nvPr>
        </p:nvSpPr>
        <p:spPr>
          <a:xfrm>
            <a:off x="1300480" y="1463040"/>
            <a:ext cx="7630160" cy="4586905"/>
          </a:xfrm>
        </p:spPr>
        <p:txBody>
          <a:bodyPr>
            <a:normAutofit/>
          </a:bodyPr>
          <a:lstStyle/>
          <a:p>
            <a:pPr marL="6160" indent="0" algn="just">
              <a:buNone/>
            </a:pPr>
            <a:r>
              <a:rPr lang="en-GB" sz="1600" b="1" dirty="0">
                <a:solidFill>
                  <a:schemeClr val="accent1"/>
                </a:solidFill>
                <a:latin typeface="Times New Roman" panose="02020603050405020304" pitchFamily="18" charset="0"/>
                <a:cs typeface="Times New Roman" panose="02020603050405020304" pitchFamily="18" charset="0"/>
              </a:rPr>
              <a:t>7</a:t>
            </a:r>
            <a:r>
              <a:rPr lang="en-GB" sz="1600" b="1" dirty="0" smtClean="0">
                <a:solidFill>
                  <a:schemeClr val="accent1"/>
                </a:solidFill>
                <a:latin typeface="Times New Roman" panose="02020603050405020304" pitchFamily="18" charset="0"/>
                <a:cs typeface="Times New Roman" panose="02020603050405020304" pitchFamily="18" charset="0"/>
              </a:rPr>
              <a:t>.  </a:t>
            </a:r>
            <a:r>
              <a:rPr lang="en-GB" sz="1600" b="1" dirty="0">
                <a:solidFill>
                  <a:schemeClr val="accent1"/>
                </a:solidFill>
                <a:latin typeface="Times New Roman" panose="02020603050405020304" pitchFamily="18" charset="0"/>
                <a:cs typeface="Times New Roman" panose="02020603050405020304" pitchFamily="18" charset="0"/>
              </a:rPr>
              <a:t>1 Channel </a:t>
            </a:r>
            <a:r>
              <a:rPr lang="en-GB" sz="1600" b="1" dirty="0" smtClean="0">
                <a:solidFill>
                  <a:schemeClr val="accent1"/>
                </a:solidFill>
                <a:latin typeface="Times New Roman" panose="02020603050405020304" pitchFamily="18" charset="0"/>
                <a:cs typeface="Times New Roman" panose="02020603050405020304" pitchFamily="18" charset="0"/>
              </a:rPr>
              <a:t>Relay:</a:t>
            </a:r>
          </a:p>
          <a:p>
            <a:pPr lvl="1" algn="just"/>
            <a:r>
              <a:rPr lang="en-GB" sz="1600" b="1" dirty="0" smtClean="0">
                <a:solidFill>
                  <a:schemeClr val="accent1"/>
                </a:solidFill>
                <a:latin typeface="Times New Roman" panose="02020603050405020304" pitchFamily="18" charset="0"/>
                <a:cs typeface="Times New Roman" panose="02020603050405020304" pitchFamily="18" charset="0"/>
              </a:rPr>
              <a:t>Function</a:t>
            </a:r>
            <a:r>
              <a:rPr lang="en-GB" sz="1600" dirty="0" smtClean="0">
                <a:solidFill>
                  <a:schemeClr val="accent1"/>
                </a:solidFill>
                <a:latin typeface="Times New Roman" panose="02020603050405020304" pitchFamily="18" charset="0"/>
                <a:cs typeface="Times New Roman" panose="02020603050405020304" pitchFamily="18" charset="0"/>
              </a:rPr>
              <a:t>: A relay acts as a switch to control higher voltage components such as the air blower, electromagnet. The Arduino can control the relay, which in turn controls the operation of these devices based on the system’s requirements. For example, the relay could be used to turn on the electromagnet or air blower when the appropriate waste is detected.</a:t>
            </a:r>
          </a:p>
          <a:p>
            <a:pPr marL="6160" indent="0" algn="just">
              <a:buNone/>
            </a:pPr>
            <a:r>
              <a:rPr lang="en-GB" sz="1600" b="1" dirty="0">
                <a:solidFill>
                  <a:schemeClr val="accent1"/>
                </a:solidFill>
                <a:latin typeface="Times New Roman" panose="02020603050405020304" pitchFamily="18" charset="0"/>
                <a:cs typeface="Times New Roman" panose="02020603050405020304" pitchFamily="18" charset="0"/>
              </a:rPr>
              <a:t>8</a:t>
            </a:r>
            <a:r>
              <a:rPr lang="en-GB" sz="1600" b="1" dirty="0" smtClean="0">
                <a:solidFill>
                  <a:schemeClr val="accent1"/>
                </a:solidFill>
                <a:latin typeface="Times New Roman" panose="02020603050405020304" pitchFamily="18" charset="0"/>
                <a:cs typeface="Times New Roman" panose="02020603050405020304" pitchFamily="18" charset="0"/>
              </a:rPr>
              <a:t>.  12V </a:t>
            </a:r>
            <a:r>
              <a:rPr lang="en-GB" sz="1600" b="1" dirty="0">
                <a:solidFill>
                  <a:schemeClr val="accent1"/>
                </a:solidFill>
                <a:latin typeface="Times New Roman" panose="02020603050405020304" pitchFamily="18" charset="0"/>
                <a:cs typeface="Times New Roman" panose="02020603050405020304" pitchFamily="18" charset="0"/>
              </a:rPr>
              <a:t>Power Supply:</a:t>
            </a:r>
          </a:p>
          <a:p>
            <a:pPr lvl="1" algn="just"/>
            <a:r>
              <a:rPr lang="en-GB" sz="1600" b="1" dirty="0">
                <a:solidFill>
                  <a:schemeClr val="accent1"/>
                </a:solidFill>
                <a:latin typeface="Times New Roman" panose="02020603050405020304" pitchFamily="18" charset="0"/>
                <a:cs typeface="Times New Roman" panose="02020603050405020304" pitchFamily="18" charset="0"/>
              </a:rPr>
              <a:t>Function</a:t>
            </a:r>
            <a:r>
              <a:rPr lang="en-GB" sz="1600" dirty="0">
                <a:solidFill>
                  <a:schemeClr val="accent1"/>
                </a:solidFill>
                <a:latin typeface="Times New Roman" panose="02020603050405020304" pitchFamily="18" charset="0"/>
                <a:cs typeface="Times New Roman" panose="02020603050405020304" pitchFamily="18" charset="0"/>
              </a:rPr>
              <a:t>: The 12V power supply provides the necessary voltage to power the system, including the Arduino Uno, sensors, and high-power devices such as the air blower and electromagnet. It ensures that the entire system has sufficient power to operate </a:t>
            </a:r>
            <a:r>
              <a:rPr lang="en-GB" sz="1600" dirty="0" smtClean="0">
                <a:solidFill>
                  <a:schemeClr val="accent1"/>
                </a:solidFill>
                <a:latin typeface="Times New Roman" panose="02020603050405020304" pitchFamily="18" charset="0"/>
                <a:cs typeface="Times New Roman" panose="02020603050405020304" pitchFamily="18" charset="0"/>
              </a:rPr>
              <a:t>effectively.</a:t>
            </a:r>
          </a:p>
        </p:txBody>
      </p:sp>
      <p:pic>
        <p:nvPicPr>
          <p:cNvPr id="4" name="Picture 3"/>
          <p:cNvPicPr>
            <a:picLocks noChangeAspect="1" noChangeArrowheads="1"/>
          </p:cNvPicPr>
          <p:nvPr/>
        </p:nvPicPr>
        <p:blipFill>
          <a:blip r:embed="rId2" cstate="print"/>
          <a:srcRect/>
          <a:stretch>
            <a:fillRect/>
          </a:stretch>
        </p:blipFill>
        <p:spPr bwMode="auto">
          <a:xfrm>
            <a:off x="9380221" y="1919778"/>
            <a:ext cx="1575434" cy="1887682"/>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cstate="print"/>
          <a:srcRect/>
          <a:stretch>
            <a:fillRect/>
          </a:stretch>
        </p:blipFill>
        <p:spPr bwMode="auto">
          <a:xfrm rot="20778191">
            <a:off x="8949594" y="4047255"/>
            <a:ext cx="2193549" cy="2093106"/>
          </a:xfrm>
          <a:prstGeom prst="rect">
            <a:avLst/>
          </a:prstGeom>
          <a:noFill/>
          <a:ln w="9525">
            <a:noFill/>
            <a:miter lim="800000"/>
            <a:headEnd/>
            <a:tailEnd/>
          </a:ln>
          <a:effectLst/>
        </p:spPr>
      </p:pic>
    </p:spTree>
    <p:extLst>
      <p:ext uri="{BB962C8B-B14F-4D97-AF65-F5344CB8AC3E}">
        <p14:creationId xmlns:p14="http://schemas.microsoft.com/office/powerpoint/2010/main" val="1861656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316" y="447870"/>
            <a:ext cx="8384824" cy="1147665"/>
          </a:xfrm>
        </p:spPr>
        <p:txBody>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TOOLS USED CONTI…</a:t>
            </a:r>
            <a:endParaRPr lang="en-GB" dirty="0"/>
          </a:p>
        </p:txBody>
      </p:sp>
      <p:sp>
        <p:nvSpPr>
          <p:cNvPr id="3" name="Content Placeholder 2"/>
          <p:cNvSpPr>
            <a:spLocks noGrp="1"/>
          </p:cNvSpPr>
          <p:nvPr>
            <p:ph idx="1"/>
          </p:nvPr>
        </p:nvSpPr>
        <p:spPr>
          <a:xfrm>
            <a:off x="1828799" y="1772816"/>
            <a:ext cx="7464491" cy="4693298"/>
          </a:xfrm>
        </p:spPr>
        <p:txBody>
          <a:bodyPr>
            <a:noAutofit/>
          </a:bodyPr>
          <a:lstStyle/>
          <a:p>
            <a:pPr marL="6160" indent="0" algn="just">
              <a:buNone/>
            </a:pPr>
            <a:r>
              <a:rPr lang="en-GB" sz="1800" b="1" dirty="0">
                <a:solidFill>
                  <a:schemeClr val="accent1"/>
                </a:solidFill>
                <a:latin typeface="Times New Roman" panose="02020603050405020304" pitchFamily="18" charset="0"/>
                <a:cs typeface="Times New Roman" panose="02020603050405020304" pitchFamily="18" charset="0"/>
              </a:rPr>
              <a:t>9</a:t>
            </a:r>
            <a:r>
              <a:rPr lang="en-GB" sz="1800" b="1" dirty="0" smtClean="0">
                <a:solidFill>
                  <a:schemeClr val="accent1"/>
                </a:solidFill>
                <a:latin typeface="Times New Roman" panose="02020603050405020304" pitchFamily="18" charset="0"/>
                <a:cs typeface="Times New Roman" panose="02020603050405020304" pitchFamily="18" charset="0"/>
              </a:rPr>
              <a:t>. Capacitive Proximity Sensor:</a:t>
            </a:r>
            <a:endParaRPr lang="en-GB" sz="1800" b="1" dirty="0">
              <a:solidFill>
                <a:schemeClr val="accent1"/>
              </a:solidFill>
              <a:latin typeface="Times New Roman" panose="02020603050405020304" pitchFamily="18" charset="0"/>
              <a:cs typeface="Times New Roman" panose="02020603050405020304" pitchFamily="18" charset="0"/>
            </a:endParaRPr>
          </a:p>
          <a:p>
            <a:pPr marL="457010" lvl="1" indent="0" algn="just">
              <a:buNone/>
            </a:pPr>
            <a:r>
              <a:rPr lang="en-GB" dirty="0">
                <a:solidFill>
                  <a:schemeClr val="accent1"/>
                </a:solidFill>
                <a:latin typeface="Times New Roman" panose="02020603050405020304" pitchFamily="18" charset="0"/>
                <a:cs typeface="Times New Roman" panose="02020603050405020304" pitchFamily="18" charset="0"/>
              </a:rPr>
              <a:t>Capacitive proximity sensors (CPS) are sensing device designed to </a:t>
            </a:r>
            <a:r>
              <a:rPr lang="en-GB" dirty="0" smtClean="0">
                <a:solidFill>
                  <a:schemeClr val="accent1"/>
                </a:solidFill>
                <a:latin typeface="Times New Roman" panose="02020603050405020304" pitchFamily="18" charset="0"/>
                <a:cs typeface="Times New Roman" panose="02020603050405020304" pitchFamily="18" charset="0"/>
              </a:rPr>
              <a:t>detect both </a:t>
            </a:r>
            <a:r>
              <a:rPr lang="en-GB" dirty="0">
                <a:solidFill>
                  <a:schemeClr val="accent1"/>
                </a:solidFill>
                <a:latin typeface="Times New Roman" panose="02020603050405020304" pitchFamily="18" charset="0"/>
                <a:cs typeface="Times New Roman" panose="02020603050405020304" pitchFamily="18" charset="0"/>
              </a:rPr>
              <a:t>metallic and </a:t>
            </a:r>
            <a:r>
              <a:rPr lang="en-GB" dirty="0" smtClean="0">
                <a:solidFill>
                  <a:schemeClr val="accent1"/>
                </a:solidFill>
                <a:latin typeface="Times New Roman" panose="02020603050405020304" pitchFamily="18" charset="0"/>
                <a:cs typeface="Times New Roman" panose="02020603050405020304" pitchFamily="18" charset="0"/>
              </a:rPr>
              <a:t>non-metallic </a:t>
            </a:r>
            <a:r>
              <a:rPr lang="en-GB" dirty="0">
                <a:solidFill>
                  <a:schemeClr val="accent1"/>
                </a:solidFill>
                <a:latin typeface="Times New Roman" panose="02020603050405020304" pitchFamily="18" charset="0"/>
                <a:cs typeface="Times New Roman" panose="02020603050405020304" pitchFamily="18" charset="0"/>
              </a:rPr>
              <a:t>targets. They can detect lightweight or </a:t>
            </a:r>
            <a:r>
              <a:rPr lang="en-GB" dirty="0" smtClean="0">
                <a:solidFill>
                  <a:schemeClr val="accent1"/>
                </a:solidFill>
                <a:latin typeface="Times New Roman" panose="02020603050405020304" pitchFamily="18" charset="0"/>
                <a:cs typeface="Times New Roman" panose="02020603050405020304" pitchFamily="18" charset="0"/>
              </a:rPr>
              <a:t>small objects </a:t>
            </a:r>
            <a:r>
              <a:rPr lang="en-GB" dirty="0">
                <a:solidFill>
                  <a:schemeClr val="accent1"/>
                </a:solidFill>
                <a:latin typeface="Times New Roman" panose="02020603050405020304" pitchFamily="18" charset="0"/>
                <a:cs typeface="Times New Roman" panose="02020603050405020304" pitchFamily="18" charset="0"/>
              </a:rPr>
              <a:t>that cannot be detected by mechanical limit switches. CPS are </a:t>
            </a:r>
            <a:r>
              <a:rPr lang="en-GB" dirty="0" smtClean="0">
                <a:solidFill>
                  <a:schemeClr val="accent1"/>
                </a:solidFill>
                <a:latin typeface="Times New Roman" panose="02020603050405020304" pitchFamily="18" charset="0"/>
                <a:cs typeface="Times New Roman" panose="02020603050405020304" pitchFamily="18" charset="0"/>
              </a:rPr>
              <a:t>ideally suited </a:t>
            </a:r>
            <a:r>
              <a:rPr lang="en-GB" dirty="0">
                <a:solidFill>
                  <a:schemeClr val="accent1"/>
                </a:solidFill>
                <a:latin typeface="Times New Roman" panose="02020603050405020304" pitchFamily="18" charset="0"/>
                <a:cs typeface="Times New Roman" panose="02020603050405020304" pitchFamily="18" charset="0"/>
              </a:rPr>
              <a:t>for plastics and other </a:t>
            </a:r>
            <a:r>
              <a:rPr lang="en-GB" dirty="0" smtClean="0">
                <a:solidFill>
                  <a:schemeClr val="accent1"/>
                </a:solidFill>
                <a:latin typeface="Times New Roman" panose="02020603050405020304" pitchFamily="18" charset="0"/>
                <a:cs typeface="Times New Roman" panose="02020603050405020304" pitchFamily="18" charset="0"/>
              </a:rPr>
              <a:t>non-metallic </a:t>
            </a:r>
            <a:r>
              <a:rPr lang="en-GB" dirty="0">
                <a:solidFill>
                  <a:schemeClr val="accent1"/>
                </a:solidFill>
                <a:latin typeface="Times New Roman" panose="02020603050405020304" pitchFamily="18" charset="0"/>
                <a:cs typeface="Times New Roman" panose="02020603050405020304" pitchFamily="18" charset="0"/>
              </a:rPr>
              <a:t>targets, for liquid level control and </a:t>
            </a:r>
            <a:r>
              <a:rPr lang="en-GB" dirty="0" smtClean="0">
                <a:solidFill>
                  <a:schemeClr val="accent1"/>
                </a:solidFill>
                <a:latin typeface="Times New Roman" panose="02020603050405020304" pitchFamily="18" charset="0"/>
                <a:cs typeface="Times New Roman" panose="02020603050405020304" pitchFamily="18" charset="0"/>
              </a:rPr>
              <a:t>for sensing </a:t>
            </a:r>
            <a:r>
              <a:rPr lang="en-GB" dirty="0">
                <a:solidFill>
                  <a:schemeClr val="accent1"/>
                </a:solidFill>
                <a:latin typeface="Times New Roman" panose="02020603050405020304" pitchFamily="18" charset="0"/>
                <a:cs typeface="Times New Roman" panose="02020603050405020304" pitchFamily="18" charset="0"/>
              </a:rPr>
              <a:t>powdered or granulated material</a:t>
            </a:r>
            <a:r>
              <a:rPr lang="en-GB" dirty="0" smtClean="0">
                <a:solidFill>
                  <a:schemeClr val="accent1"/>
                </a:solidFill>
                <a:latin typeface="Times New Roman" panose="02020603050405020304" pitchFamily="18" charset="0"/>
                <a:cs typeface="Times New Roman" panose="02020603050405020304" pitchFamily="18" charset="0"/>
              </a:rPr>
              <a:t>.</a:t>
            </a:r>
            <a:endParaRPr lang="en-GB" dirty="0">
              <a:solidFill>
                <a:schemeClr val="accent1"/>
              </a:solidFill>
              <a:latin typeface="Times New Roman" panose="02020603050405020304" pitchFamily="18" charset="0"/>
              <a:cs typeface="Times New Roman" panose="02020603050405020304" pitchFamily="18" charset="0"/>
            </a:endParaRPr>
          </a:p>
          <a:p>
            <a:pPr marL="6160" indent="0" algn="just">
              <a:buNone/>
            </a:pPr>
            <a:r>
              <a:rPr lang="en-GB" sz="1800" b="1" dirty="0" smtClean="0">
                <a:solidFill>
                  <a:schemeClr val="accent1"/>
                </a:solidFill>
                <a:latin typeface="Times New Roman" panose="02020603050405020304" pitchFamily="18" charset="0"/>
                <a:cs typeface="Times New Roman" panose="02020603050405020304" pitchFamily="18" charset="0"/>
              </a:rPr>
              <a:t>10. </a:t>
            </a:r>
            <a:r>
              <a:rPr lang="en-GB" sz="1800" b="1" dirty="0" smtClean="0">
                <a:solidFill>
                  <a:schemeClr val="accent1"/>
                </a:solidFill>
                <a:latin typeface="Times New Roman" panose="02020603050405020304" pitchFamily="18" charset="0"/>
                <a:cs typeface="Times New Roman" panose="02020603050405020304" pitchFamily="18" charset="0"/>
              </a:rPr>
              <a:t>Color</a:t>
            </a:r>
            <a:r>
              <a:rPr lang="en-GB" sz="1800" b="1" dirty="0" smtClean="0">
                <a:solidFill>
                  <a:schemeClr val="accent1"/>
                </a:solidFill>
                <a:latin typeface="Times New Roman" panose="02020603050405020304" pitchFamily="18" charset="0"/>
                <a:cs typeface="Times New Roman" panose="02020603050405020304" pitchFamily="18" charset="0"/>
              </a:rPr>
              <a:t> Sensor Module TCS3200:</a:t>
            </a:r>
            <a:endParaRPr lang="en-GB" sz="1800" dirty="0" smtClean="0">
              <a:solidFill>
                <a:schemeClr val="accent1"/>
              </a:solidFill>
              <a:latin typeface="Times New Roman" panose="02020603050405020304" pitchFamily="18" charset="0"/>
              <a:cs typeface="Times New Roman" panose="02020603050405020304" pitchFamily="18" charset="0"/>
            </a:endParaRPr>
          </a:p>
          <a:p>
            <a:pPr marL="457010" lvl="1" indent="0" algn="just">
              <a:buNone/>
            </a:pPr>
            <a:r>
              <a:rPr lang="en-GB" dirty="0" smtClean="0">
                <a:solidFill>
                  <a:schemeClr val="accent1"/>
                </a:solidFill>
                <a:latin typeface="Times New Roman" panose="02020603050405020304" pitchFamily="18" charset="0"/>
                <a:cs typeface="Times New Roman" panose="02020603050405020304" pitchFamily="18" charset="0"/>
              </a:rPr>
              <a:t>A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sensor is a simple and easy-to-use device that can be used </a:t>
            </a:r>
            <a:r>
              <a:rPr lang="en-GB" dirty="0" smtClean="0">
                <a:solidFill>
                  <a:schemeClr val="accent1"/>
                </a:solidFill>
                <a:latin typeface="Times New Roman" panose="02020603050405020304" pitchFamily="18" charset="0"/>
                <a:cs typeface="Times New Roman" panose="02020603050405020304" pitchFamily="18" charset="0"/>
              </a:rPr>
              <a:t>to identify </a:t>
            </a:r>
            <a:r>
              <a:rPr lang="en-GB" dirty="0">
                <a:solidFill>
                  <a:schemeClr val="accent1"/>
                </a:solidFill>
                <a:latin typeface="Times New Roman" panose="02020603050405020304" pitchFamily="18" charset="0"/>
                <a:cs typeface="Times New Roman" panose="02020603050405020304" pitchFamily="18" charset="0"/>
              </a:rPr>
              <a:t>the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of an object and after detecting the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appropriate </a:t>
            </a:r>
            <a:r>
              <a:rPr lang="en-GB" dirty="0" smtClean="0">
                <a:solidFill>
                  <a:schemeClr val="accent1"/>
                </a:solidFill>
                <a:latin typeface="Times New Roman" panose="02020603050405020304" pitchFamily="18" charset="0"/>
                <a:cs typeface="Times New Roman" panose="02020603050405020304" pitchFamily="18" charset="0"/>
              </a:rPr>
              <a:t>action can </a:t>
            </a:r>
            <a:r>
              <a:rPr lang="en-GB" dirty="0">
                <a:solidFill>
                  <a:schemeClr val="accent1"/>
                </a:solidFill>
                <a:latin typeface="Times New Roman" panose="02020603050405020304" pitchFamily="18" charset="0"/>
                <a:cs typeface="Times New Roman" panose="02020603050405020304" pitchFamily="18" charset="0"/>
              </a:rPr>
              <a:t>be triggered. This type of sensor provides easy solutions for sorting </a:t>
            </a:r>
            <a:r>
              <a:rPr lang="en-GB" dirty="0" smtClean="0">
                <a:solidFill>
                  <a:schemeClr val="accent1"/>
                </a:solidFill>
                <a:latin typeface="Times New Roman" panose="02020603050405020304" pitchFamily="18" charset="0"/>
                <a:cs typeface="Times New Roman" panose="02020603050405020304" pitchFamily="18" charset="0"/>
              </a:rPr>
              <a:t>and packaging </a:t>
            </a:r>
            <a:r>
              <a:rPr lang="en-GB" dirty="0">
                <a:solidFill>
                  <a:schemeClr val="accent1"/>
                </a:solidFill>
                <a:latin typeface="Times New Roman" panose="02020603050405020304" pitchFamily="18" charset="0"/>
                <a:cs typeface="Times New Roman" panose="02020603050405020304" pitchFamily="18" charset="0"/>
              </a:rPr>
              <a:t>in an industrial environment while expensive sensors are used </a:t>
            </a:r>
            <a:r>
              <a:rPr lang="en-GB" dirty="0" smtClean="0">
                <a:solidFill>
                  <a:schemeClr val="accent1"/>
                </a:solidFill>
                <a:latin typeface="Times New Roman" panose="02020603050405020304" pitchFamily="18" charset="0"/>
                <a:cs typeface="Times New Roman" panose="02020603050405020304" pitchFamily="18" charset="0"/>
              </a:rPr>
              <a:t>in industries</a:t>
            </a:r>
            <a:r>
              <a:rPr lang="en-GB" dirty="0">
                <a:solidFill>
                  <a:schemeClr val="accent1"/>
                </a:solidFill>
                <a:latin typeface="Times New Roman" panose="02020603050405020304" pitchFamily="18" charset="0"/>
                <a:cs typeface="Times New Roman" panose="02020603050405020304" pitchFamily="18" charset="0"/>
              </a:rPr>
              <a:t>, the economical ones such as TCS3200 can be used for less </a:t>
            </a:r>
            <a:r>
              <a:rPr lang="en-GB" dirty="0" smtClean="0">
                <a:solidFill>
                  <a:schemeClr val="accent1"/>
                </a:solidFill>
                <a:latin typeface="Times New Roman" panose="02020603050405020304" pitchFamily="18" charset="0"/>
                <a:cs typeface="Times New Roman" panose="02020603050405020304" pitchFamily="18" charset="0"/>
              </a:rPr>
              <a:t>demanding DIY </a:t>
            </a:r>
            <a:r>
              <a:rPr lang="en-GB" dirty="0">
                <a:solidFill>
                  <a:schemeClr val="accent1"/>
                </a:solidFill>
                <a:latin typeface="Times New Roman" panose="02020603050405020304" pitchFamily="18" charset="0"/>
                <a:cs typeface="Times New Roman" panose="02020603050405020304" pitchFamily="18" charset="0"/>
              </a:rPr>
              <a:t>Applications.</a:t>
            </a:r>
          </a:p>
          <a:p>
            <a:pPr marL="457010" lvl="1" indent="0" algn="just">
              <a:buNone/>
            </a:pPr>
            <a:endParaRPr lang="en-GB" b="1" dirty="0">
              <a:solidFill>
                <a:schemeClr val="accent1"/>
              </a:solidFill>
              <a:latin typeface="Times New Roman" panose="02020603050405020304" pitchFamily="18" charset="0"/>
              <a:cs typeface="Times New Roman" panose="02020603050405020304" pitchFamily="18" charset="0"/>
            </a:endParaRPr>
          </a:p>
        </p:txBody>
      </p:sp>
      <p:sp>
        <p:nvSpPr>
          <p:cNvPr id="4" name="AutoShape 2" descr="Buy TCS3200 Color Recognition Sensor Module for MCU Arduino Online at  Robu.in"/>
          <p:cNvSpPr>
            <a:spLocks noChangeAspect="1" noChangeArrowheads="1"/>
          </p:cNvSpPr>
          <p:nvPr/>
        </p:nvSpPr>
        <p:spPr bwMode="auto">
          <a:xfrm>
            <a:off x="155574" y="-144463"/>
            <a:ext cx="2029741" cy="20297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032" name="Picture 8" descr="Buy TCS3200 Color Recognition Sensor Module for MCU Arduino Online at  Robu.i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348" t="11014" r="14782" b="14203"/>
          <a:stretch/>
        </p:blipFill>
        <p:spPr bwMode="auto">
          <a:xfrm>
            <a:off x="9601200" y="4572000"/>
            <a:ext cx="1520890" cy="12036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omain Capacitive Proximity Sensor Switch LJC12A3-5-Z/BY PNP NO DC 6-36V  200mA 1-5mm Blue : Amazon.in: Industrial &amp; Scientif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1885285"/>
            <a:ext cx="1329859" cy="183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857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09873" y="597159"/>
            <a:ext cx="7950984" cy="1290363"/>
          </a:xfrm>
        </p:spPr>
        <p:txBody>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HARDWARE TESTING OF THE PROPOSED METHOD</a:t>
            </a:r>
            <a:endParaRPr lang="en-GB"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142771" y="2136614"/>
            <a:ext cx="2997993" cy="3997325"/>
          </a:xfrm>
        </p:spPr>
      </p:pic>
      <p:pic>
        <p:nvPicPr>
          <p:cNvPr id="8" name="Content Placeholder 7"/>
          <p:cNvPicPr>
            <a:picLocks noGrp="1" noChangeAspect="1"/>
          </p:cNvPicPr>
          <p:nvPr>
            <p:ph sz="half" idx="1"/>
          </p:nvPr>
        </p:nvPicPr>
        <p:blipFill rotWithShape="1">
          <a:blip r:embed="rId3"/>
          <a:srcRect t="1404"/>
          <a:stretch/>
        </p:blipFill>
        <p:spPr>
          <a:xfrm>
            <a:off x="2325169" y="2090057"/>
            <a:ext cx="3892550" cy="3938906"/>
          </a:xfrm>
          <a:prstGeom prst="rect">
            <a:avLst/>
          </a:prstGeom>
        </p:spPr>
      </p:pic>
    </p:spTree>
    <p:extLst>
      <p:ext uri="{BB962C8B-B14F-4D97-AF65-F5344CB8AC3E}">
        <p14:creationId xmlns:p14="http://schemas.microsoft.com/office/powerpoint/2010/main" val="1148014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620" y="494522"/>
            <a:ext cx="8233539" cy="1019319"/>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HARDWARE TESTING OF THE PROPOSED METHOD CONTI…</a:t>
            </a:r>
            <a:endParaRPr lang="en-GB" sz="3200" b="1" dirty="0"/>
          </a:p>
        </p:txBody>
      </p:sp>
      <p:pic>
        <p:nvPicPr>
          <p:cNvPr id="7" name="video_20250316_173250_edit.mp4">
            <a:hlinkClick r:id="" action="ppaction://media"/>
          </p:cNvPr>
          <p:cNvPicPr>
            <a:picLocks noGrp="1" noChangeAspect="1"/>
          </p:cNvPicPr>
          <p:nvPr>
            <p:ph sz="half" idx="2"/>
            <a:videoFile r:link="rId2"/>
            <p:extLst>
              <p:ext uri="{DAA4B4D4-6D71-4841-9C94-3DE7FCFB9230}">
                <p14:media xmlns:p14="http://schemas.microsoft.com/office/powerpoint/2010/main" r:link="rId1"/>
              </p:ext>
            </p:extLst>
          </p:nvPr>
        </p:nvPicPr>
        <p:blipFill>
          <a:blip r:embed="rId4" cstate="print"/>
          <a:stretch>
            <a:fillRect/>
          </a:stretch>
        </p:blipFill>
        <p:spPr>
          <a:xfrm>
            <a:off x="1726823" y="1977471"/>
            <a:ext cx="4519295" cy="3389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Content Placeholder 3"/>
          <p:cNvPicPr>
            <a:picLocks noGrp="1" noChangeAspect="1"/>
          </p:cNvPicPr>
          <p:nvPr>
            <p:ph sz="half" idx="1"/>
          </p:nvPr>
        </p:nvPicPr>
        <p:blipFill>
          <a:blip r:embed="rId5"/>
          <a:stretch>
            <a:fillRect/>
          </a:stretch>
        </p:blipFill>
        <p:spPr>
          <a:xfrm>
            <a:off x="7593988" y="1747838"/>
            <a:ext cx="2965086" cy="3997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144" y="385940"/>
            <a:ext cx="7950984" cy="1081705"/>
          </a:xfrm>
        </p:spPr>
        <p:txBody>
          <a:bodyPr/>
          <a:lstStyle/>
          <a:p>
            <a:pPr algn="ctr"/>
            <a:r>
              <a:rPr lang="en-GB" sz="3600" b="1" u="sng" dirty="0" smtClean="0">
                <a:solidFill>
                  <a:schemeClr val="accent1"/>
                </a:solidFill>
                <a:latin typeface="Times New Roman" panose="02020603050405020304" pitchFamily="18" charset="0"/>
                <a:cs typeface="Times New Roman" panose="02020603050405020304" pitchFamily="18" charset="0"/>
              </a:rPr>
              <a:t>SOFTWARE </a:t>
            </a:r>
            <a:r>
              <a:rPr lang="en-GB" sz="3600" b="1" u="sng" dirty="0">
                <a:solidFill>
                  <a:schemeClr val="accent1"/>
                </a:solidFill>
                <a:latin typeface="Times New Roman" panose="02020603050405020304" pitchFamily="18" charset="0"/>
                <a:cs typeface="Times New Roman" panose="02020603050405020304" pitchFamily="18" charset="0"/>
              </a:rPr>
              <a:t>TESTING OF THE PROPOSED METHOD</a:t>
            </a:r>
            <a:endParaRPr lang="en-GB" dirty="0"/>
          </a:p>
        </p:txBody>
      </p:sp>
      <p:pic>
        <p:nvPicPr>
          <p:cNvPr id="6" name="Content Placeholder 5"/>
          <p:cNvPicPr>
            <a:picLocks noGrp="1" noChangeAspect="1"/>
          </p:cNvPicPr>
          <p:nvPr>
            <p:ph sz="half" idx="2"/>
          </p:nvPr>
        </p:nvPicPr>
        <p:blipFill>
          <a:blip r:embed="rId2"/>
          <a:stretch>
            <a:fillRect/>
          </a:stretch>
        </p:blipFill>
        <p:spPr>
          <a:xfrm>
            <a:off x="6150333" y="2687217"/>
            <a:ext cx="4747208" cy="2693006"/>
          </a:xfrm>
          <a:prstGeom prst="rect">
            <a:avLst/>
          </a:prstGeom>
        </p:spPr>
      </p:pic>
      <p:pic>
        <p:nvPicPr>
          <p:cNvPr id="5" name="Content Placeholder 5" descr="IMG_20250316_173510.jpg"/>
          <p:cNvPicPr>
            <a:picLocks noGrp="1" noChangeAspect="1"/>
          </p:cNvPicPr>
          <p:nvPr>
            <p:ph sz="half" idx="1"/>
          </p:nvPr>
        </p:nvPicPr>
        <p:blipFill>
          <a:blip r:embed="rId3" cstate="print"/>
          <a:stretch>
            <a:fillRect/>
          </a:stretch>
        </p:blipFill>
        <p:spPr>
          <a:xfrm>
            <a:off x="1782147" y="1810155"/>
            <a:ext cx="3465324" cy="4621839"/>
          </a:xfrm>
        </p:spPr>
      </p:pic>
    </p:spTree>
    <p:extLst>
      <p:ext uri="{BB962C8B-B14F-4D97-AF65-F5344CB8AC3E}">
        <p14:creationId xmlns:p14="http://schemas.microsoft.com/office/powerpoint/2010/main" val="2099138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b="1" u="sng" dirty="0" smtClean="0">
                <a:solidFill>
                  <a:schemeClr val="accent1"/>
                </a:solidFill>
                <a:latin typeface="Times New Roman" panose="02020603050405020304" pitchFamily="18" charset="0"/>
                <a:cs typeface="Times New Roman" panose="02020603050405020304" pitchFamily="18" charset="0"/>
              </a:rPr>
              <a:t>OUTPUT OF </a:t>
            </a:r>
            <a:r>
              <a:rPr lang="en-GB" sz="3600" b="1" u="sng" dirty="0">
                <a:solidFill>
                  <a:schemeClr val="accent1"/>
                </a:solidFill>
                <a:latin typeface="Times New Roman" panose="02020603050405020304" pitchFamily="18" charset="0"/>
                <a:cs typeface="Times New Roman" panose="02020603050405020304" pitchFamily="18" charset="0"/>
              </a:rPr>
              <a:t>THE PROPOSED METHOD</a:t>
            </a:r>
            <a:endParaRPr lang="en-GB" dirty="0"/>
          </a:p>
        </p:txBody>
      </p:sp>
      <p:pic>
        <p:nvPicPr>
          <p:cNvPr id="5" name="Content Placeholder 4"/>
          <p:cNvPicPr>
            <a:picLocks noGrp="1" noChangeAspect="1"/>
          </p:cNvPicPr>
          <p:nvPr>
            <p:ph sz="half" idx="1"/>
          </p:nvPr>
        </p:nvPicPr>
        <p:blipFill>
          <a:blip r:embed="rId2"/>
          <a:stretch>
            <a:fillRect/>
          </a:stretch>
        </p:blipFill>
        <p:spPr>
          <a:xfrm>
            <a:off x="2435290" y="1905141"/>
            <a:ext cx="4062348" cy="4120106"/>
          </a:xfrm>
          <a:prstGeom prst="rect">
            <a:avLst/>
          </a:prstGeom>
        </p:spPr>
      </p:pic>
      <p:sp>
        <p:nvSpPr>
          <p:cNvPr id="4" name="Content Placeholder 3"/>
          <p:cNvSpPr>
            <a:spLocks noGrp="1"/>
          </p:cNvSpPr>
          <p:nvPr>
            <p:ph sz="half" idx="2"/>
          </p:nvPr>
        </p:nvSpPr>
        <p:spPr>
          <a:xfrm>
            <a:off x="6666635" y="2108718"/>
            <a:ext cx="4380809" cy="3941225"/>
          </a:xfrm>
        </p:spPr>
        <p:txBody>
          <a:bodyPr>
            <a:normAutofit/>
          </a:bodyPr>
          <a:lstStyle/>
          <a:p>
            <a:pPr algn="just">
              <a:lnSpc>
                <a:spcPct val="150000"/>
              </a:lnSpc>
            </a:pPr>
            <a:r>
              <a:rPr lang="en-GB" sz="1800" dirty="0">
                <a:solidFill>
                  <a:schemeClr val="accent1"/>
                </a:solidFill>
                <a:latin typeface="Times New Roman" panose="02020603050405020304" pitchFamily="18" charset="0"/>
                <a:cs typeface="Times New Roman" panose="02020603050405020304" pitchFamily="18" charset="0"/>
              </a:rPr>
              <a:t>The system detects lightweight waste using an IR sensor. Once detected, a relay activates an air blower to push the item into the appropriate bin. This mechanism ensures efficient separation of light materials like paper and plastic. The process is fast, reliable, and minimizes manual intervention in waste handling. </a:t>
            </a:r>
          </a:p>
        </p:txBody>
      </p:sp>
    </p:spTree>
    <p:extLst>
      <p:ext uri="{BB962C8B-B14F-4D97-AF65-F5344CB8AC3E}">
        <p14:creationId xmlns:p14="http://schemas.microsoft.com/office/powerpoint/2010/main" val="2210182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200" b="1" u="sng" dirty="0">
                <a:solidFill>
                  <a:schemeClr val="accent1"/>
                </a:solidFill>
                <a:latin typeface="Times New Roman" panose="02020603050405020304" pitchFamily="18" charset="0"/>
                <a:cs typeface="Times New Roman" panose="02020603050405020304" pitchFamily="18" charset="0"/>
              </a:rPr>
              <a:t>OUTPUT OF AN </a:t>
            </a:r>
            <a:r>
              <a:rPr lang="en-GB" sz="3200" b="1" u="sng" dirty="0" smtClean="0">
                <a:solidFill>
                  <a:schemeClr val="accent1"/>
                </a:solidFill>
                <a:latin typeface="Times New Roman" panose="02020603050405020304" pitchFamily="18" charset="0"/>
                <a:cs typeface="Times New Roman" panose="02020603050405020304" pitchFamily="18" charset="0"/>
              </a:rPr>
              <a:t>ELECTROMAGNET WASTE SEGREGATION</a:t>
            </a:r>
            <a:endParaRPr lang="en-GB" dirty="0"/>
          </a:p>
        </p:txBody>
      </p:sp>
      <p:pic>
        <p:nvPicPr>
          <p:cNvPr id="5" name="Content Placeholder 4"/>
          <p:cNvPicPr>
            <a:picLocks noGrp="1" noChangeAspect="1"/>
          </p:cNvPicPr>
          <p:nvPr>
            <p:ph sz="half" idx="1"/>
          </p:nvPr>
        </p:nvPicPr>
        <p:blipFill>
          <a:blip r:embed="rId2"/>
          <a:stretch>
            <a:fillRect/>
          </a:stretch>
        </p:blipFill>
        <p:spPr>
          <a:xfrm>
            <a:off x="1996751" y="2121053"/>
            <a:ext cx="3100571" cy="3645266"/>
          </a:xfrm>
          <a:prstGeom prst="rect">
            <a:avLst/>
          </a:prstGeom>
        </p:spPr>
      </p:pic>
      <p:sp>
        <p:nvSpPr>
          <p:cNvPr id="4" name="Content Placeholder 3"/>
          <p:cNvSpPr>
            <a:spLocks noGrp="1"/>
          </p:cNvSpPr>
          <p:nvPr>
            <p:ph sz="half" idx="2"/>
          </p:nvPr>
        </p:nvSpPr>
        <p:spPr>
          <a:xfrm>
            <a:off x="5710335" y="2379306"/>
            <a:ext cx="4850523" cy="3670637"/>
          </a:xfrm>
        </p:spPr>
        <p:txBody>
          <a:bodyPr>
            <a:normAutofit/>
          </a:bodyPr>
          <a:lstStyle/>
          <a:p>
            <a:pPr algn="just">
              <a:lnSpc>
                <a:spcPct val="150000"/>
              </a:lnSpc>
            </a:pPr>
            <a:r>
              <a:rPr lang="en-GB" sz="1800" dirty="0">
                <a:solidFill>
                  <a:schemeClr val="accent1"/>
                </a:solidFill>
                <a:latin typeface="Times New Roman" panose="02020603050405020304" pitchFamily="18" charset="0"/>
                <a:cs typeface="Times New Roman" panose="02020603050405020304" pitchFamily="18" charset="0"/>
              </a:rPr>
              <a:t>Metallic waste is detected using a sensor and directed beneath an electromagnet. The relay activates the electromagnet, attracting ferrous items like iron or steel. These items are lifted or deflected into a separate collection bin. This allows effective separation of magnetic metals from the general waste stream. </a:t>
            </a:r>
          </a:p>
        </p:txBody>
      </p:sp>
    </p:spTree>
    <p:extLst>
      <p:ext uri="{BB962C8B-B14F-4D97-AF65-F5344CB8AC3E}">
        <p14:creationId xmlns:p14="http://schemas.microsoft.com/office/powerpoint/2010/main" val="3889953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901" y="625151"/>
            <a:ext cx="7938955" cy="1119673"/>
          </a:xfrm>
        </p:spPr>
        <p:txBody>
          <a:bodyPr>
            <a:normAutofit fontScale="90000"/>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OUTPUT OF AN CAPACITIVE PROXIMITY SENSOR WASTE SEGREGATION</a:t>
            </a:r>
            <a:endParaRPr lang="en-GB" sz="3200" b="1" u="sng" dirty="0">
              <a:solidFill>
                <a:schemeClr val="accent1"/>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a:blip r:embed="rId2"/>
          <a:stretch>
            <a:fillRect/>
          </a:stretch>
        </p:blipFill>
        <p:spPr>
          <a:xfrm>
            <a:off x="1576873" y="1887522"/>
            <a:ext cx="4164985" cy="4227683"/>
          </a:xfrm>
          <a:prstGeom prst="rect">
            <a:avLst/>
          </a:prstGeom>
        </p:spPr>
      </p:pic>
      <p:sp>
        <p:nvSpPr>
          <p:cNvPr id="4" name="Content Placeholder 3"/>
          <p:cNvSpPr>
            <a:spLocks noGrp="1"/>
          </p:cNvSpPr>
          <p:nvPr>
            <p:ph sz="half" idx="2"/>
          </p:nvPr>
        </p:nvSpPr>
        <p:spPr>
          <a:xfrm>
            <a:off x="6335486" y="2136710"/>
            <a:ext cx="4225372" cy="3913233"/>
          </a:xfrm>
        </p:spPr>
        <p:txBody>
          <a:bodyPr>
            <a:normAutofit/>
          </a:bodyPr>
          <a:lstStyle/>
          <a:p>
            <a:pPr algn="just"/>
            <a:r>
              <a:rPr lang="en-GB" dirty="0">
                <a:solidFill>
                  <a:schemeClr val="accent1"/>
                </a:solidFill>
                <a:latin typeface="Times New Roman" panose="02020603050405020304" pitchFamily="18" charset="0"/>
                <a:cs typeface="Times New Roman" panose="02020603050405020304" pitchFamily="18" charset="0"/>
              </a:rPr>
              <a:t>The capacitive sensor detects material type based on dielectric properties. It distinguishes between organic and inorganic items by sensing proximity. When triggered, it signals the system to divert the object accordingly. This method enhances precision in segregating food waste from dry materials. </a:t>
            </a:r>
          </a:p>
        </p:txBody>
      </p:sp>
    </p:spTree>
    <p:extLst>
      <p:ext uri="{BB962C8B-B14F-4D97-AF65-F5344CB8AC3E}">
        <p14:creationId xmlns:p14="http://schemas.microsoft.com/office/powerpoint/2010/main" val="194725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374" y="634483"/>
            <a:ext cx="7955483" cy="1253040"/>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OUTPUT OF AN COLOR SENSOR WASTE SEGREGATION </a:t>
            </a:r>
            <a:endParaRPr lang="en-GB" sz="3200" b="1" u="sng" dirty="0">
              <a:solidFill>
                <a:schemeClr val="accent1"/>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a:blip r:embed="rId2"/>
          <a:stretch>
            <a:fillRect/>
          </a:stretch>
        </p:blipFill>
        <p:spPr>
          <a:xfrm>
            <a:off x="1576873" y="2052114"/>
            <a:ext cx="4121766" cy="3850597"/>
          </a:xfrm>
          <a:prstGeom prst="rect">
            <a:avLst/>
          </a:prstGeom>
        </p:spPr>
      </p:pic>
      <p:sp>
        <p:nvSpPr>
          <p:cNvPr id="4" name="Content Placeholder 3"/>
          <p:cNvSpPr>
            <a:spLocks noGrp="1"/>
          </p:cNvSpPr>
          <p:nvPr>
            <p:ph sz="half" idx="2"/>
          </p:nvPr>
        </p:nvSpPr>
        <p:spPr>
          <a:xfrm>
            <a:off x="6270171" y="2052114"/>
            <a:ext cx="4553339" cy="3997829"/>
          </a:xfrm>
        </p:spPr>
        <p:txBody>
          <a:bodyPr>
            <a:normAutofit/>
          </a:bodyPr>
          <a:lstStyle/>
          <a:p>
            <a:pPr algn="just"/>
            <a:r>
              <a:rPr lang="en-GB" dirty="0">
                <a:solidFill>
                  <a:schemeClr val="accent1"/>
                </a:solidFill>
                <a:latin typeface="Times New Roman" panose="02020603050405020304" pitchFamily="18" charset="0"/>
                <a:cs typeface="Times New Roman" panose="02020603050405020304" pitchFamily="18" charset="0"/>
              </a:rPr>
              <a:t>The RGB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sensor identifies waste items based on their surface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Detected </a:t>
            </a:r>
            <a:r>
              <a:rPr lang="en-GB" dirty="0">
                <a:solidFill>
                  <a:schemeClr val="accent1"/>
                </a:solidFill>
                <a:latin typeface="Times New Roman" panose="02020603050405020304" pitchFamily="18" charset="0"/>
                <a:cs typeface="Times New Roman" panose="02020603050405020304" pitchFamily="18" charset="0"/>
              </a:rPr>
              <a:t>colors</a:t>
            </a:r>
            <a:r>
              <a:rPr lang="en-GB" dirty="0">
                <a:solidFill>
                  <a:schemeClr val="accent1"/>
                </a:solidFill>
                <a:latin typeface="Times New Roman" panose="02020603050405020304" pitchFamily="18" charset="0"/>
                <a:cs typeface="Times New Roman" panose="02020603050405020304" pitchFamily="18" charset="0"/>
              </a:rPr>
              <a:t> are compared to predefined thresholds set in the Arduino code. Based on </a:t>
            </a:r>
            <a:r>
              <a:rPr lang="en-GB" dirty="0">
                <a:solidFill>
                  <a:schemeClr val="accent1"/>
                </a:solidFill>
                <a:latin typeface="Times New Roman" panose="02020603050405020304" pitchFamily="18" charset="0"/>
                <a:cs typeface="Times New Roman" panose="02020603050405020304" pitchFamily="18" charset="0"/>
              </a:rPr>
              <a:t>color</a:t>
            </a:r>
            <a:r>
              <a:rPr lang="en-GB" dirty="0">
                <a:solidFill>
                  <a:schemeClr val="accent1"/>
                </a:solidFill>
                <a:latin typeface="Times New Roman" panose="02020603050405020304" pitchFamily="18" charset="0"/>
                <a:cs typeface="Times New Roman" panose="02020603050405020304" pitchFamily="18" charset="0"/>
              </a:rPr>
              <a:t>, the system activates sorting mechanisms to route the item. This helps separate recyclables like green glass, </a:t>
            </a:r>
            <a:r>
              <a:rPr lang="en-GB" dirty="0">
                <a:solidFill>
                  <a:schemeClr val="accent1"/>
                </a:solidFill>
                <a:latin typeface="Times New Roman" panose="02020603050405020304" pitchFamily="18" charset="0"/>
                <a:cs typeface="Times New Roman" panose="02020603050405020304" pitchFamily="18" charset="0"/>
              </a:rPr>
              <a:t>colored</a:t>
            </a:r>
            <a:r>
              <a:rPr lang="en-GB" dirty="0">
                <a:solidFill>
                  <a:schemeClr val="accent1"/>
                </a:solidFill>
                <a:latin typeface="Times New Roman" panose="02020603050405020304" pitchFamily="18" charset="0"/>
                <a:cs typeface="Times New Roman" panose="02020603050405020304" pitchFamily="18" charset="0"/>
              </a:rPr>
              <a:t> plastics, or paper. </a:t>
            </a:r>
          </a:p>
        </p:txBody>
      </p:sp>
    </p:spTree>
    <p:extLst>
      <p:ext uri="{BB962C8B-B14F-4D97-AF65-F5344CB8AC3E}">
        <p14:creationId xmlns:p14="http://schemas.microsoft.com/office/powerpoint/2010/main" val="1762468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808" y="593376"/>
            <a:ext cx="7958331" cy="1077229"/>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OBJECTIVE</a:t>
            </a:r>
            <a:endParaRPr lang="en-GB" sz="32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91478" y="1455576"/>
            <a:ext cx="8668138" cy="4874103"/>
          </a:xfrm>
        </p:spPr>
        <p:txBody>
          <a:bodyPr>
            <a:noAutofit/>
          </a:bodyPr>
          <a:lstStyle/>
          <a:p>
            <a:pPr algn="just">
              <a:lnSpc>
                <a:spcPct val="150000"/>
              </a:lnSpc>
              <a:buFont typeface="Wingdings" panose="05000000000000000000" pitchFamily="2" charset="2"/>
              <a:buChar char="Ø"/>
            </a:pPr>
            <a:r>
              <a:rPr lang="en-US" sz="1800" dirty="0" smtClean="0">
                <a:solidFill>
                  <a:schemeClr val="accent1"/>
                </a:solidFill>
                <a:latin typeface="Times New Roman" panose="02020603050405020304" charset="0"/>
                <a:cs typeface="Times New Roman" panose="02020603050405020304" charset="0"/>
                <a:sym typeface="+mn-ea"/>
              </a:rPr>
              <a:t>This project </a:t>
            </a:r>
            <a:r>
              <a:rPr lang="en-US" sz="1800" dirty="0" smtClean="0">
                <a:solidFill>
                  <a:schemeClr val="accent1"/>
                </a:solidFill>
                <a:latin typeface="Times New Roman" panose="02020603050405020304" charset="0"/>
                <a:cs typeface="Times New Roman" panose="02020603050405020304" charset="0"/>
                <a:sym typeface="+mn-ea"/>
              </a:rPr>
              <a:t>“</a:t>
            </a:r>
            <a:r>
              <a:rPr lang="en-US" sz="1800" dirty="0" smtClean="0">
                <a:solidFill>
                  <a:schemeClr val="accent1"/>
                </a:solidFill>
                <a:latin typeface="Times New Roman" panose="02020603050405020304" charset="0"/>
                <a:cs typeface="Times New Roman" panose="02020603050405020304" charset="0"/>
                <a:sym typeface="+mn-ea"/>
              </a:rPr>
              <a:t>AN </a:t>
            </a:r>
            <a:r>
              <a:rPr lang="en-US" sz="1800" dirty="0" smtClean="0">
                <a:solidFill>
                  <a:schemeClr val="accent1"/>
                </a:solidFill>
                <a:latin typeface="Times New Roman" panose="02020603050405020304" charset="0"/>
                <a:cs typeface="Times New Roman" panose="02020603050405020304" charset="0"/>
                <a:sym typeface="+mn-ea"/>
              </a:rPr>
              <a:t>AUTOMATED WASTE SEGREGATION AND MONITORING SYSTEM USING WIRELESS COMMUNICATION”, aim to revolutionize waste management by integrating automation, intelligent sensing, and wireless communication to create a more efficient and sustainable solution.</a:t>
            </a:r>
            <a:endParaRPr lang="en-US" sz="1800" dirty="0" smtClean="0">
              <a:solidFill>
                <a:schemeClr val="accent1"/>
              </a:solidFill>
              <a:latin typeface="Times New Roman" panose="02020603050405020304" charset="0"/>
              <a:cs typeface="Times New Roman" panose="02020603050405020304" charset="0"/>
            </a:endParaRPr>
          </a:p>
          <a:p>
            <a:pPr algn="just">
              <a:lnSpc>
                <a:spcPct val="150000"/>
              </a:lnSpc>
              <a:buFont typeface="Wingdings" panose="05000000000000000000" pitchFamily="2" charset="2"/>
              <a:buChar char="Ø"/>
            </a:pPr>
            <a:r>
              <a:rPr lang="en-US" sz="1800" dirty="0" smtClean="0">
                <a:solidFill>
                  <a:schemeClr val="accent1"/>
                </a:solidFill>
                <a:latin typeface="Times New Roman" panose="02020603050405020304" charset="0"/>
                <a:cs typeface="Times New Roman" panose="02020603050405020304" charset="0"/>
                <a:sym typeface="+mn-ea"/>
              </a:rPr>
              <a:t>The core of objective is to develop a system that not only monitors waste levels in real-time but  also automates the crucial process of waste segregation at the source. </a:t>
            </a:r>
          </a:p>
          <a:p>
            <a:pPr algn="just">
              <a:lnSpc>
                <a:spcPct val="150000"/>
              </a:lnSpc>
              <a:buFont typeface="Wingdings" panose="05000000000000000000" pitchFamily="2" charset="2"/>
              <a:buChar char="Ø"/>
            </a:pPr>
            <a:r>
              <a:rPr lang="en-US" sz="1800" dirty="0" smtClean="0">
                <a:solidFill>
                  <a:schemeClr val="accent1"/>
                </a:solidFill>
                <a:latin typeface="Times New Roman" panose="02020603050405020304" charset="0"/>
                <a:cs typeface="Times New Roman" panose="02020603050405020304" charset="0"/>
                <a:sym typeface="+mn-ea"/>
              </a:rPr>
              <a:t>This is achieved by employing a combination of sensors, actuator and micro-controller , all interconnected through a robust wireless communication network.</a:t>
            </a:r>
            <a:endParaRPr lang="en-GB" sz="1800" dirty="0" smtClean="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20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84580" y="625152"/>
            <a:ext cx="7985559" cy="1260134"/>
          </a:xfrm>
        </p:spPr>
        <p:txBody>
          <a:bodyPr/>
          <a:lstStyle/>
          <a:p>
            <a:pPr algn="ctr"/>
            <a:r>
              <a:rPr lang="en-GB" sz="3600" b="1" u="sng" dirty="0" smtClean="0">
                <a:solidFill>
                  <a:schemeClr val="accent1"/>
                </a:solidFill>
                <a:latin typeface="Times New Roman" panose="02020603050405020304" pitchFamily="18" charset="0"/>
                <a:cs typeface="Times New Roman" panose="02020603050405020304" pitchFamily="18" charset="0"/>
              </a:rPr>
              <a:t>FINAL OUTPUT</a:t>
            </a:r>
            <a:endParaRPr lang="en-GB" dirty="0"/>
          </a:p>
        </p:txBody>
      </p:sp>
      <p:pic>
        <p:nvPicPr>
          <p:cNvPr id="11" name="VID-20250524-WA000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4386"/>
          <a:stretch/>
        </p:blipFill>
        <p:spPr>
          <a:xfrm>
            <a:off x="5066522" y="1960945"/>
            <a:ext cx="3051112" cy="393972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53146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030" y="677008"/>
            <a:ext cx="7862109" cy="1208277"/>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APPLICATION</a:t>
            </a:r>
            <a:br>
              <a:rPr lang="en-GB" sz="3200" b="1" u="sng" dirty="0" smtClean="0">
                <a:solidFill>
                  <a:schemeClr val="accent1"/>
                </a:solidFill>
                <a:latin typeface="Times New Roman" panose="02020603050405020304" pitchFamily="18" charset="0"/>
                <a:cs typeface="Times New Roman" panose="02020603050405020304" pitchFamily="18" charset="0"/>
              </a:rPr>
            </a:br>
            <a:endParaRPr lang="en-GB"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76400" y="1493520"/>
            <a:ext cx="8773983" cy="4734560"/>
          </a:xfrm>
        </p:spPr>
        <p:txBody>
          <a:bodyPr>
            <a:normAutofit/>
          </a:bodyPr>
          <a:lstStyle/>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Residential </a:t>
            </a:r>
            <a:r>
              <a:rPr lang="en-GB" sz="1800" dirty="0" smtClean="0">
                <a:solidFill>
                  <a:schemeClr val="accent1"/>
                </a:solidFill>
                <a:latin typeface="Times New Roman" panose="02020603050405020304" pitchFamily="18" charset="0"/>
                <a:cs typeface="Times New Roman" panose="02020603050405020304" pitchFamily="18" charset="0"/>
              </a:rPr>
              <a:t>areas.</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Commercial places. </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Public spaces.</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Industrial facilities.</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On-site handling &amp; storage.</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Waste to energy plants.</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Municipal waste management.</a:t>
            </a:r>
          </a:p>
        </p:txBody>
      </p:sp>
    </p:spTree>
    <p:extLst>
      <p:ext uri="{BB962C8B-B14F-4D97-AF65-F5344CB8AC3E}">
        <p14:creationId xmlns:p14="http://schemas.microsoft.com/office/powerpoint/2010/main" val="3433287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160" y="599440"/>
            <a:ext cx="9204960" cy="1285846"/>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ADVANTAGES</a:t>
            </a:r>
            <a:r>
              <a:rPr lang="en-GB" sz="3200" b="1" u="sng" dirty="0" smtClean="0">
                <a:solidFill>
                  <a:schemeClr val="accent1"/>
                </a:solidFill>
                <a:latin typeface="Times New Roman" panose="02020603050405020304" pitchFamily="18" charset="0"/>
                <a:cs typeface="Times New Roman" panose="02020603050405020304" pitchFamily="18" charset="0"/>
              </a:rPr>
              <a:t> </a:t>
            </a:r>
            <a:endParaRPr lang="en-GB" dirty="0">
              <a:solidFill>
                <a:schemeClr val="accent1"/>
              </a:solidFill>
            </a:endParaRPr>
          </a:p>
        </p:txBody>
      </p:sp>
      <p:sp>
        <p:nvSpPr>
          <p:cNvPr id="3" name="Content Placeholder 2"/>
          <p:cNvSpPr>
            <a:spLocks noGrp="1"/>
          </p:cNvSpPr>
          <p:nvPr>
            <p:ph idx="1"/>
          </p:nvPr>
        </p:nvSpPr>
        <p:spPr>
          <a:xfrm>
            <a:off x="1615440" y="1717040"/>
            <a:ext cx="9144000" cy="4541520"/>
          </a:xfrm>
        </p:spPr>
        <p:txBody>
          <a:bodyPr>
            <a:normAutofit/>
          </a:bodyPr>
          <a:lstStyle/>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Increased efficiency and reduced labour cost.</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Improve </a:t>
            </a:r>
            <a:r>
              <a:rPr lang="en-GB" sz="1800" dirty="0">
                <a:solidFill>
                  <a:schemeClr val="accent1"/>
                </a:solidFill>
                <a:latin typeface="Times New Roman" panose="02020603050405020304" pitchFamily="18" charset="0"/>
                <a:cs typeface="Times New Roman" panose="02020603050405020304" pitchFamily="18" charset="0"/>
              </a:rPr>
              <a:t>public health &amp; society.</a:t>
            </a:r>
          </a:p>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Reduced green house gas emissions.</a:t>
            </a:r>
          </a:p>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Scalability &amp; flexibility.</a:t>
            </a:r>
          </a:p>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Increase recycling rates</a:t>
            </a:r>
            <a:r>
              <a:rPr lang="en-GB" sz="1800" dirty="0" smtClean="0">
                <a:solidFill>
                  <a:schemeClr val="accent1"/>
                </a:solidFill>
                <a:latin typeface="Times New Roman" panose="02020603050405020304" pitchFamily="18" charset="0"/>
                <a:cs typeface="Times New Roman" panose="02020603050405020304" pitchFamily="18" charset="0"/>
              </a:rPr>
              <a:t>.</a:t>
            </a:r>
          </a:p>
          <a:p>
            <a:pPr lvl="2" algn="just">
              <a:buFont typeface="Wingdings" panose="05000000000000000000" pitchFamily="2" charset="2"/>
              <a:buChar char="Ø"/>
            </a:pPr>
            <a:r>
              <a:rPr lang="en-GB" sz="1800" dirty="0" smtClean="0">
                <a:solidFill>
                  <a:schemeClr val="accent1"/>
                </a:solidFill>
                <a:latin typeface="Times New Roman" panose="02020603050405020304" pitchFamily="18" charset="0"/>
                <a:cs typeface="Times New Roman" panose="02020603050405020304" pitchFamily="18" charset="0"/>
              </a:rPr>
              <a:t>Real-time monitoring.</a:t>
            </a:r>
          </a:p>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Make unloading trash all the more </a:t>
            </a:r>
            <a:r>
              <a:rPr lang="en-GB" sz="1800" dirty="0" smtClean="0">
                <a:solidFill>
                  <a:schemeClr val="accent1"/>
                </a:solidFill>
                <a:latin typeface="Times New Roman" panose="02020603050405020304" pitchFamily="18" charset="0"/>
                <a:cs typeface="Times New Roman" panose="02020603050405020304" pitchFamily="18" charset="0"/>
              </a:rPr>
              <a:t>spotless.</a:t>
            </a:r>
          </a:p>
          <a:p>
            <a:pPr lvl="2" algn="just">
              <a:buFont typeface="Wingdings" panose="05000000000000000000" pitchFamily="2" charset="2"/>
              <a:buChar char="Ø"/>
            </a:pPr>
            <a:r>
              <a:rPr lang="en-GB" sz="1800" dirty="0">
                <a:solidFill>
                  <a:schemeClr val="accent1"/>
                </a:solidFill>
                <a:latin typeface="Times New Roman" panose="02020603050405020304" pitchFamily="18" charset="0"/>
                <a:cs typeface="Times New Roman" panose="02020603050405020304" pitchFamily="18" charset="0"/>
              </a:rPr>
              <a:t>Reduce the land </a:t>
            </a:r>
            <a:r>
              <a:rPr lang="en-GB" sz="1800" dirty="0" smtClean="0">
                <a:solidFill>
                  <a:schemeClr val="accent1"/>
                </a:solidFill>
                <a:latin typeface="Times New Roman" panose="02020603050405020304" pitchFamily="18" charset="0"/>
                <a:cs typeface="Times New Roman" panose="02020603050405020304" pitchFamily="18" charset="0"/>
              </a:rPr>
              <a:t>occupation.</a:t>
            </a:r>
          </a:p>
        </p:txBody>
      </p:sp>
    </p:spTree>
    <p:extLst>
      <p:ext uri="{BB962C8B-B14F-4D97-AF65-F5344CB8AC3E}">
        <p14:creationId xmlns:p14="http://schemas.microsoft.com/office/powerpoint/2010/main" val="1968897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b="1" u="sng" dirty="0" smtClean="0">
                <a:solidFill>
                  <a:schemeClr val="accent1"/>
                </a:solidFill>
                <a:latin typeface="Times New Roman" panose="02020603050405020304" pitchFamily="18" charset="0"/>
                <a:cs typeface="Times New Roman" panose="02020603050405020304" pitchFamily="18" charset="0"/>
              </a:rPr>
              <a:t>DISADVANTAGES </a:t>
            </a:r>
            <a:endParaRPr lang="en-GB"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GB" dirty="0">
                <a:solidFill>
                  <a:schemeClr val="accent1"/>
                </a:solidFill>
                <a:latin typeface="Times New Roman" panose="02020603050405020304" pitchFamily="18" charset="0"/>
                <a:cs typeface="Times New Roman" panose="02020603050405020304" pitchFamily="18" charset="0"/>
              </a:rPr>
              <a:t>Cannot handle complex or mixed-material items (e.g., metal-coated plastics). </a:t>
            </a:r>
            <a:endParaRPr lang="en-GB" dirty="0" smtClean="0">
              <a:solidFill>
                <a:schemeClr val="accent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Sensor </a:t>
            </a:r>
            <a:r>
              <a:rPr lang="en-GB" dirty="0">
                <a:solidFill>
                  <a:schemeClr val="accent1"/>
                </a:solidFill>
                <a:latin typeface="Times New Roman" panose="02020603050405020304" pitchFamily="18" charset="0"/>
                <a:cs typeface="Times New Roman" panose="02020603050405020304" pitchFamily="18" charset="0"/>
              </a:rPr>
              <a:t>accuracy can be affected by dust, moisture, or lighting. </a:t>
            </a: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Suitable </a:t>
            </a:r>
            <a:r>
              <a:rPr lang="en-GB" dirty="0">
                <a:solidFill>
                  <a:schemeClr val="accent1"/>
                </a:solidFill>
                <a:latin typeface="Times New Roman" panose="02020603050405020304" pitchFamily="18" charset="0"/>
                <a:cs typeface="Times New Roman" panose="02020603050405020304" pitchFamily="18" charset="0"/>
              </a:rPr>
              <a:t>only for small-scale or lightweight waste; may not support heavy industrial items. </a:t>
            </a: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Sensors </a:t>
            </a:r>
            <a:r>
              <a:rPr lang="en-GB" dirty="0">
                <a:solidFill>
                  <a:schemeClr val="accent1"/>
                </a:solidFill>
                <a:latin typeface="Times New Roman" panose="02020603050405020304" pitchFamily="18" charset="0"/>
                <a:cs typeface="Times New Roman" panose="02020603050405020304" pitchFamily="18" charset="0"/>
              </a:rPr>
              <a:t>and actuators may require periodic calibration and </a:t>
            </a:r>
            <a:r>
              <a:rPr lang="en-GB" dirty="0" smtClean="0">
                <a:solidFill>
                  <a:schemeClr val="accent1"/>
                </a:solidFill>
                <a:latin typeface="Times New Roman" panose="02020603050405020304" pitchFamily="18" charset="0"/>
                <a:cs typeface="Times New Roman" panose="02020603050405020304" pitchFamily="18" charset="0"/>
              </a:rPr>
              <a:t>cleaning. </a:t>
            </a:r>
            <a:endParaRPr lang="en-GB"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1283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596" y="653144"/>
            <a:ext cx="8041543" cy="1232142"/>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CONCLUSION</a:t>
            </a:r>
            <a:endParaRPr lang="en-GB" dirty="0"/>
          </a:p>
        </p:txBody>
      </p:sp>
      <p:sp>
        <p:nvSpPr>
          <p:cNvPr id="3" name="Content Placeholder 2"/>
          <p:cNvSpPr>
            <a:spLocks noGrp="1"/>
          </p:cNvSpPr>
          <p:nvPr>
            <p:ph idx="1"/>
          </p:nvPr>
        </p:nvSpPr>
        <p:spPr>
          <a:xfrm>
            <a:off x="1996751" y="1492898"/>
            <a:ext cx="8313576" cy="4557046"/>
          </a:xfrm>
        </p:spPr>
        <p:txBody>
          <a:bodyPr>
            <a:normAutofit fontScale="92500" lnSpcReduction="10000"/>
          </a:bodyPr>
          <a:lstStyle/>
          <a:p>
            <a:pPr marL="6160" indent="0" algn="just">
              <a:buNone/>
            </a:pPr>
            <a:r>
              <a:rPr lang="en-GB" dirty="0">
                <a:solidFill>
                  <a:schemeClr val="accent1"/>
                </a:solidFill>
                <a:latin typeface="Times New Roman" panose="02020603050405020304" pitchFamily="18" charset="0"/>
                <a:cs typeface="Times New Roman" panose="02020603050405020304" pitchFamily="18" charset="0"/>
              </a:rPr>
              <a:t>An automatic waste segregation system leveraging wireless communication offers a powerful solution for improving waste management efficiency and promoting sustainable practices by enabling real-time data transmission from bins to a central monitoring station, thus optimizing collection routes and reducing operational costs and environmental impact. This approach leads to enhanced efficiency through reduced manual </a:t>
            </a:r>
            <a:r>
              <a:rPr lang="en-GB" dirty="0" smtClean="0">
                <a:solidFill>
                  <a:schemeClr val="accent1"/>
                </a:solidFill>
                <a:latin typeface="Times New Roman" panose="02020603050405020304" pitchFamily="18" charset="0"/>
                <a:cs typeface="Times New Roman" panose="02020603050405020304" pitchFamily="18" charset="0"/>
              </a:rPr>
              <a:t>labour </a:t>
            </a:r>
            <a:r>
              <a:rPr lang="en-GB" dirty="0">
                <a:solidFill>
                  <a:schemeClr val="accent1"/>
                </a:solidFill>
                <a:latin typeface="Times New Roman" panose="02020603050405020304" pitchFamily="18" charset="0"/>
                <a:cs typeface="Times New Roman" panose="02020603050405020304" pitchFamily="18" charset="0"/>
              </a:rPr>
              <a:t>and optimized logistics, greater segregation accuracy for purer waste streams, data-driven decision-making for better resource allocation, and significant environmental benefits like increased recycling rates and lower emissions. Furthermore, integrating these systems with the circular economy, fostering user engagement through feedback and incentives, and establishing industry standards for scalability are crucial steps to transform them into essential components of smart, sustainable cities, contributing significantly to global waste reduction and resource conservation. </a:t>
            </a:r>
          </a:p>
        </p:txBody>
      </p:sp>
    </p:spTree>
    <p:extLst>
      <p:ext uri="{BB962C8B-B14F-4D97-AF65-F5344CB8AC3E}">
        <p14:creationId xmlns:p14="http://schemas.microsoft.com/office/powerpoint/2010/main" val="3897986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808" y="624254"/>
            <a:ext cx="8064331" cy="958361"/>
          </a:xfrm>
        </p:spPr>
        <p:txBody>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REFERENCE</a:t>
            </a:r>
            <a:endParaRPr lang="en-GB" sz="3200"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83360" y="1432560"/>
            <a:ext cx="9306560" cy="5108917"/>
          </a:xfrm>
        </p:spPr>
        <p:txBody>
          <a:bodyPr>
            <a:noAutofit/>
          </a:bodyPr>
          <a:lstStyle/>
          <a:p>
            <a:pPr algn="just">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Amrutha </a:t>
            </a:r>
            <a:r>
              <a:rPr lang="en-GB" sz="1600" dirty="0" smtClean="0">
                <a:solidFill>
                  <a:schemeClr val="accent1"/>
                </a:solidFill>
                <a:latin typeface="Times New Roman" panose="02020603050405020304" pitchFamily="18" charset="0"/>
                <a:cs typeface="Times New Roman" panose="02020603050405020304" pitchFamily="18" charset="0"/>
              </a:rPr>
              <a:t>Chandra Mohan, </a:t>
            </a:r>
            <a:r>
              <a:rPr lang="en-GB" sz="1600" dirty="0">
                <a:solidFill>
                  <a:schemeClr val="accent1"/>
                </a:solidFill>
                <a:latin typeface="Times New Roman" panose="02020603050405020304" pitchFamily="18" charset="0"/>
                <a:cs typeface="Times New Roman" panose="02020603050405020304" pitchFamily="18" charset="0"/>
              </a:rPr>
              <a:t>Joyal Mendonca, Nikhil Ravi Shankar &amp; Nikhil U. Baheti,“Automated Waste Segregator”, Texas Instruments India Educator’s Conference, 2014,IEEE publication.pp. 1-6.</a:t>
            </a:r>
          </a:p>
          <a:p>
            <a:pPr algn="just">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Hitesh Poddar, Rituraj Paul, Sourangsu Mukherjee, Budhaditya Bhattacharyya, “Design of Smart Bin For Smarter Cities”, International Conference on Innovations in Power and Advanced Computing Technologies, 2017.</a:t>
            </a:r>
          </a:p>
          <a:p>
            <a:pPr algn="just">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“Automatic Waste Segregation” Nimisha S Gupta, Deepthi V, Mayakunnath, Rejeth Pal S, Badsha T S, Nikhil Binoy </a:t>
            </a:r>
            <a:r>
              <a:rPr lang="en-GB" sz="1600" dirty="0" smtClean="0">
                <a:solidFill>
                  <a:schemeClr val="accent1"/>
                </a:solidFill>
                <a:latin typeface="Times New Roman" panose="02020603050405020304" pitchFamily="18" charset="0"/>
                <a:cs typeface="Times New Roman" panose="02020603050405020304" pitchFamily="18" charset="0"/>
              </a:rPr>
              <a:t>C</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VJ</a:t>
            </a:r>
            <a:r>
              <a:rPr lang="en-US" altLang="en-US" sz="1600" dirty="0">
                <a:solidFill>
                  <a:schemeClr val="accent1"/>
                </a:solidFill>
                <a:latin typeface="Times New Roman" panose="02020603050405020304" charset="0"/>
                <a:cs typeface="Times New Roman" panose="02020603050405020304" charset="0"/>
              </a:rPr>
              <a:t>, A., Balakrishnan, K., Rosmi, T.B., Krishna, K.S., Sreejith, S. and Subha, T.D., 2016. Automatic waste segregator and monitoring system. Journal of Microcontroller Engineering and Applications, 3(2), pp.1-7.</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Leo</a:t>
            </a:r>
            <a:r>
              <a:rPr lang="en-US" altLang="en-US" sz="1600" dirty="0">
                <a:solidFill>
                  <a:schemeClr val="accent1"/>
                </a:solidFill>
                <a:latin typeface="Times New Roman" panose="02020603050405020304" charset="0"/>
                <a:cs typeface="Times New Roman" panose="02020603050405020304" charset="0"/>
              </a:rPr>
              <a:t>, L.M., Yogalakshmi, S., Simla, A.J., Prabu, R.T., Kumar, P.S. and Sajiv, G., 2022, February. An IoT based automatic waste segregation and monitoring system. In 2022 Second International Conference on Artificial Intelligence and Smart Energy (ICAIS) (pp. 1262-1267). IEEE.</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”Muhammed </a:t>
            </a:r>
            <a:r>
              <a:rPr lang="en-US" altLang="en-US" sz="1600" dirty="0">
                <a:solidFill>
                  <a:schemeClr val="accent1"/>
                </a:solidFill>
                <a:latin typeface="Times New Roman" panose="02020603050405020304" charset="0"/>
                <a:cs typeface="Times New Roman" panose="02020603050405020304" charset="0"/>
              </a:rPr>
              <a:t>Rafeeq, Ateequ Rahman,Mikdad, SanjarAlam. ”Automation of Plastic, Metal and Glass Waste materials Segregation Using Aurdino in Scrap Industry”IEEE publication, </a:t>
            </a:r>
            <a:r>
              <a:rPr lang="en-US" altLang="en-US" sz="1600" dirty="0" smtClean="0">
                <a:solidFill>
                  <a:schemeClr val="accent1"/>
                </a:solidFill>
                <a:latin typeface="Times New Roman" panose="02020603050405020304" charset="0"/>
                <a:cs typeface="Times New Roman" panose="02020603050405020304" charset="0"/>
              </a:rPr>
              <a:t>pp.1-5.</a:t>
            </a:r>
            <a:endParaRPr lang="en-GB" sz="16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945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280" y="609600"/>
            <a:ext cx="8046720" cy="965200"/>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REFERENCE CONTI….</a:t>
            </a:r>
            <a:endParaRPr lang="en-GB" sz="3200" dirty="0">
              <a:solidFill>
                <a:schemeClr val="accent1"/>
              </a:solidFill>
            </a:endParaRPr>
          </a:p>
        </p:txBody>
      </p:sp>
      <p:sp>
        <p:nvSpPr>
          <p:cNvPr id="3" name="Content Placeholder 2"/>
          <p:cNvSpPr>
            <a:spLocks noGrp="1"/>
          </p:cNvSpPr>
          <p:nvPr>
            <p:ph idx="1"/>
          </p:nvPr>
        </p:nvSpPr>
        <p:spPr>
          <a:xfrm>
            <a:off x="1442720" y="1554480"/>
            <a:ext cx="9337040" cy="4925451"/>
          </a:xfrm>
        </p:spPr>
        <p:txBody>
          <a:bodyPr>
            <a:noAutofit/>
          </a:bodyPr>
          <a:lstStyle/>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Theodros </a:t>
            </a:r>
            <a:r>
              <a:rPr lang="en-US" altLang="en-US" sz="1600" dirty="0">
                <a:solidFill>
                  <a:schemeClr val="accent1"/>
                </a:solidFill>
                <a:latin typeface="Times New Roman" panose="02020603050405020304" charset="0"/>
                <a:cs typeface="Times New Roman" panose="02020603050405020304" charset="0"/>
              </a:rPr>
              <a:t>Anagnostopoulos,Member of IEEE,Arkady Zaslavsky,Senior member IEEE, “Challenges and Opportunities of Waste Management in IOT enabled Smart Cities:A Survey”,IEEE Transactions on Sustainable Computing.</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Dr.N.Sathish </a:t>
            </a:r>
            <a:r>
              <a:rPr lang="en-US" altLang="en-US" sz="1600" dirty="0">
                <a:solidFill>
                  <a:schemeClr val="accent1"/>
                </a:solidFill>
                <a:latin typeface="Times New Roman" panose="02020603050405020304" charset="0"/>
                <a:cs typeface="Times New Roman" panose="02020603050405020304" charset="0"/>
              </a:rPr>
              <a:t>Kumar,B.Vijayalakshmi,R.Jenifer Prarthana,A.Shankar, “IOT Based Garbage alert system using Arduino UNO”,2016 IEEE Region 10 Conference(TENCON)</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S.M </a:t>
            </a:r>
            <a:r>
              <a:rPr lang="en-US" altLang="en-US" sz="1600" dirty="0">
                <a:solidFill>
                  <a:schemeClr val="accent1"/>
                </a:solidFill>
                <a:latin typeface="Times New Roman" panose="02020603050405020304" charset="0"/>
                <a:cs typeface="Times New Roman" panose="02020603050405020304" charset="0"/>
              </a:rPr>
              <a:t>Dudhal,B.S Jonwal,Prof. H.P Chaudhari, “Waste Segregation Using Programmable Logic Controller”, International Journal for Technological Research in Engineering ,Volume 1,2016</a:t>
            </a:r>
          </a:p>
          <a:p>
            <a:pPr algn="just">
              <a:buFont typeface="Wingdings" panose="05000000000000000000" pitchFamily="2" charset="2"/>
              <a:buChar char="Ø"/>
            </a:pPr>
            <a:r>
              <a:rPr lang="en-US" altLang="en-US" sz="1600" dirty="0" smtClean="0">
                <a:solidFill>
                  <a:schemeClr val="accent1"/>
                </a:solidFill>
                <a:latin typeface="Times New Roman" panose="02020603050405020304" charset="0"/>
                <a:cs typeface="Times New Roman" panose="02020603050405020304" charset="0"/>
              </a:rPr>
              <a:t>Jose </a:t>
            </a:r>
            <a:r>
              <a:rPr lang="en-US" altLang="en-US" sz="1600" dirty="0">
                <a:solidFill>
                  <a:schemeClr val="accent1"/>
                </a:solidFill>
                <a:latin typeface="Times New Roman" panose="02020603050405020304" charset="0"/>
                <a:cs typeface="Times New Roman" panose="02020603050405020304" charset="0"/>
              </a:rPr>
              <a:t>M Gutierrez,Michael </a:t>
            </a:r>
            <a:r>
              <a:rPr lang="en-US" altLang="en-US" sz="1600" dirty="0" smtClean="0">
                <a:solidFill>
                  <a:schemeClr val="accent1"/>
                </a:solidFill>
                <a:latin typeface="Times New Roman" panose="02020603050405020304" charset="0"/>
                <a:cs typeface="Times New Roman" panose="02020603050405020304" charset="0"/>
              </a:rPr>
              <a:t>Jensen, Morten </a:t>
            </a:r>
            <a:r>
              <a:rPr lang="en-US" altLang="en-US" sz="1600" dirty="0">
                <a:solidFill>
                  <a:schemeClr val="accent1"/>
                </a:solidFill>
                <a:latin typeface="Times New Roman" panose="02020603050405020304" charset="0"/>
                <a:cs typeface="Times New Roman" panose="02020603050405020304" charset="0"/>
              </a:rPr>
              <a:t>Henius,Tahir Riaz, “Smart Waste Collection System Based on Location </a:t>
            </a:r>
            <a:r>
              <a:rPr lang="en-US" altLang="en-US" sz="1600" dirty="0" smtClean="0">
                <a:solidFill>
                  <a:schemeClr val="accent1"/>
                </a:solidFill>
                <a:latin typeface="Times New Roman" panose="02020603050405020304" charset="0"/>
                <a:cs typeface="Times New Roman" panose="02020603050405020304" charset="0"/>
              </a:rPr>
              <a:t>Intelligence", Conference </a:t>
            </a:r>
            <a:r>
              <a:rPr lang="en-US" altLang="en-US" sz="1600" dirty="0">
                <a:solidFill>
                  <a:schemeClr val="accent1"/>
                </a:solidFill>
                <a:latin typeface="Times New Roman" panose="02020603050405020304" charset="0"/>
                <a:cs typeface="Times New Roman" panose="02020603050405020304" charset="0"/>
              </a:rPr>
              <a:t>Organized by Missouri University of Science and Technology </a:t>
            </a:r>
            <a:r>
              <a:rPr lang="en-US" altLang="en-US" sz="1600" dirty="0" smtClean="0">
                <a:solidFill>
                  <a:schemeClr val="accent1"/>
                </a:solidFill>
                <a:latin typeface="Times New Roman" panose="02020603050405020304" charset="0"/>
                <a:cs typeface="Times New Roman" panose="02020603050405020304" charset="0"/>
              </a:rPr>
              <a:t>2015.</a:t>
            </a:r>
          </a:p>
          <a:p>
            <a:pPr algn="just">
              <a:buFont typeface="Wingdings" panose="05000000000000000000" pitchFamily="2" charset="2"/>
              <a:buChar char="Ø"/>
            </a:pPr>
            <a:r>
              <a:rPr lang="en-US" altLang="en-US" sz="1600" dirty="0">
                <a:solidFill>
                  <a:schemeClr val="accent1"/>
                </a:solidFill>
                <a:latin typeface="Times New Roman" panose="02020603050405020304" charset="0"/>
                <a:cs typeface="Times New Roman" panose="02020603050405020304" charset="0"/>
              </a:rPr>
              <a:t>Adil Bashir,Shoaib Amin </a:t>
            </a:r>
            <a:r>
              <a:rPr lang="en-US" altLang="en-US" sz="1600" dirty="0">
                <a:solidFill>
                  <a:schemeClr val="accent1"/>
                </a:solidFill>
                <a:latin typeface="Times New Roman" panose="02020603050405020304" charset="0"/>
                <a:cs typeface="Times New Roman" panose="02020603050405020304" charset="0"/>
              </a:rPr>
              <a:t>Banday,Ab.Rouf</a:t>
            </a:r>
            <a:r>
              <a:rPr lang="en-US" altLang="en-US" sz="1600" dirty="0">
                <a:solidFill>
                  <a:schemeClr val="accent1"/>
                </a:solidFill>
                <a:latin typeface="Times New Roman" panose="02020603050405020304" charset="0"/>
                <a:cs typeface="Times New Roman" panose="02020603050405020304" charset="0"/>
              </a:rPr>
              <a:t> </a:t>
            </a:r>
            <a:r>
              <a:rPr lang="en-US" altLang="en-US" sz="1600" dirty="0" smtClean="0">
                <a:solidFill>
                  <a:schemeClr val="accent1"/>
                </a:solidFill>
                <a:latin typeface="Times New Roman" panose="02020603050405020304" charset="0"/>
                <a:cs typeface="Times New Roman" panose="02020603050405020304" charset="0"/>
              </a:rPr>
              <a:t>Khan, Mohammed </a:t>
            </a:r>
            <a:r>
              <a:rPr lang="en-US" altLang="en-US" sz="1600" dirty="0">
                <a:solidFill>
                  <a:schemeClr val="accent1"/>
                </a:solidFill>
                <a:latin typeface="Times New Roman" panose="02020603050405020304" charset="0"/>
                <a:cs typeface="Times New Roman" panose="02020603050405020304" charset="0"/>
              </a:rPr>
              <a:t>Shafi, </a:t>
            </a:r>
            <a:r>
              <a:rPr lang="en-US" altLang="en-US" sz="1600" dirty="0" smtClean="0">
                <a:solidFill>
                  <a:schemeClr val="accent1"/>
                </a:solidFill>
                <a:latin typeface="Times New Roman" panose="02020603050405020304" charset="0"/>
                <a:cs typeface="Times New Roman" panose="02020603050405020304" charset="0"/>
              </a:rPr>
              <a:t>“Concept, Design </a:t>
            </a:r>
            <a:r>
              <a:rPr lang="en-US" altLang="en-US" sz="1600" dirty="0">
                <a:solidFill>
                  <a:schemeClr val="accent1"/>
                </a:solidFill>
                <a:latin typeface="Times New Roman" panose="02020603050405020304" charset="0"/>
                <a:cs typeface="Times New Roman" panose="02020603050405020304" charset="0"/>
              </a:rPr>
              <a:t>and Implementation of </a:t>
            </a:r>
            <a:r>
              <a:rPr lang="en-US" altLang="en-US" sz="1600" dirty="0" smtClean="0">
                <a:solidFill>
                  <a:schemeClr val="accent1"/>
                </a:solidFill>
                <a:latin typeface="Times New Roman" panose="02020603050405020304" charset="0"/>
                <a:cs typeface="Times New Roman" panose="02020603050405020304" charset="0"/>
              </a:rPr>
              <a:t>Automatic </a:t>
            </a:r>
            <a:r>
              <a:rPr lang="en-US" altLang="en-US" sz="1600" dirty="0">
                <a:solidFill>
                  <a:schemeClr val="accent1"/>
                </a:solidFill>
                <a:latin typeface="Times New Roman" panose="02020603050405020304" charset="0"/>
                <a:cs typeface="Times New Roman" panose="02020603050405020304" charset="0"/>
              </a:rPr>
              <a:t>Waste Management </a:t>
            </a:r>
            <a:r>
              <a:rPr lang="en-US" altLang="en-US" sz="1600" dirty="0" smtClean="0">
                <a:solidFill>
                  <a:schemeClr val="accent1"/>
                </a:solidFill>
                <a:latin typeface="Times New Roman" panose="02020603050405020304" charset="0"/>
                <a:cs typeface="Times New Roman" panose="02020603050405020304" charset="0"/>
              </a:rPr>
              <a:t>System", International </a:t>
            </a:r>
            <a:r>
              <a:rPr lang="en-US" altLang="en-US" sz="1600" dirty="0">
                <a:solidFill>
                  <a:schemeClr val="accent1"/>
                </a:solidFill>
                <a:latin typeface="Times New Roman" panose="02020603050405020304" charset="0"/>
                <a:cs typeface="Times New Roman" panose="02020603050405020304" charset="0"/>
              </a:rPr>
              <a:t>Journal on Recent and Innovation Trends in Computing and Communication ISSN 2321-8169,Volume:1 Issue:7</a:t>
            </a:r>
          </a:p>
          <a:p>
            <a:pPr algn="just">
              <a:buFont typeface="Wingdings" panose="05000000000000000000" pitchFamily="2" charset="2"/>
              <a:buChar char="Ø"/>
            </a:pPr>
            <a:r>
              <a:rPr lang="en-US" altLang="en-US" sz="1600" dirty="0">
                <a:solidFill>
                  <a:schemeClr val="accent1"/>
                </a:solidFill>
                <a:latin typeface="Times New Roman" panose="02020603050405020304" charset="0"/>
                <a:cs typeface="Times New Roman" panose="02020603050405020304" charset="0"/>
              </a:rPr>
              <a:t>Adhrisya,Aiswarya,Ambili,Veena Mohan,Jancy, “Centralized </a:t>
            </a:r>
            <a:r>
              <a:rPr lang="en-US" altLang="en-US" sz="1600" dirty="0" smtClean="0">
                <a:solidFill>
                  <a:schemeClr val="accent1"/>
                </a:solidFill>
                <a:latin typeface="Times New Roman" panose="02020603050405020304" charset="0"/>
                <a:cs typeface="Times New Roman" panose="02020603050405020304" charset="0"/>
              </a:rPr>
              <a:t>Waste Segregation </a:t>
            </a:r>
            <a:r>
              <a:rPr lang="en-US" altLang="en-US" sz="1600" dirty="0">
                <a:solidFill>
                  <a:schemeClr val="accent1"/>
                </a:solidFill>
                <a:latin typeface="Times New Roman" panose="02020603050405020304" charset="0"/>
                <a:cs typeface="Times New Roman" panose="02020603050405020304" charset="0"/>
              </a:rPr>
              <a:t>System”,IJSRD Volume 4,Issue </a:t>
            </a:r>
            <a:r>
              <a:rPr lang="en-US" altLang="en-US" sz="1600" dirty="0" smtClean="0">
                <a:solidFill>
                  <a:schemeClr val="accent1"/>
                </a:solidFill>
                <a:latin typeface="Times New Roman" panose="02020603050405020304" charset="0"/>
                <a:cs typeface="Times New Roman" panose="02020603050405020304" charset="0"/>
              </a:rPr>
              <a:t>01,2016</a:t>
            </a:r>
            <a:endParaRPr lang="en-US" altLang="en-US" sz="1600" dirty="0">
              <a:solidFill>
                <a:schemeClr val="accent1"/>
              </a:solidFill>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5409954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808" y="388179"/>
            <a:ext cx="7958331" cy="1077229"/>
          </a:xfrm>
        </p:spPr>
        <p:txBody>
          <a:bodyPr/>
          <a:lstStyle/>
          <a:p>
            <a:pPr algn="ctr"/>
            <a:r>
              <a:rPr lang="en-GB" sz="3600" b="1" u="sng" dirty="0">
                <a:solidFill>
                  <a:schemeClr val="accent1"/>
                </a:solidFill>
                <a:latin typeface="Times New Roman" panose="02020603050405020304" pitchFamily="18" charset="0"/>
                <a:cs typeface="Times New Roman" panose="02020603050405020304" pitchFamily="18" charset="0"/>
              </a:rPr>
              <a:t>REFERENCE CONTI….</a:t>
            </a:r>
            <a:endParaRPr lang="en-GB" dirty="0"/>
          </a:p>
        </p:txBody>
      </p:sp>
      <p:sp>
        <p:nvSpPr>
          <p:cNvPr id="3" name="Content Placeholder 2"/>
          <p:cNvSpPr>
            <a:spLocks noGrp="1"/>
          </p:cNvSpPr>
          <p:nvPr>
            <p:ph idx="1"/>
          </p:nvPr>
        </p:nvSpPr>
        <p:spPr>
          <a:xfrm>
            <a:off x="1726163" y="1465408"/>
            <a:ext cx="9274629" cy="5131335"/>
          </a:xfrm>
        </p:spPr>
        <p:txBody>
          <a:bodyPr>
            <a:normAutofit/>
          </a:bodyPr>
          <a:lstStyle/>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Gundupalli</a:t>
            </a:r>
            <a:r>
              <a:rPr lang="en-GB" sz="1600" dirty="0">
                <a:solidFill>
                  <a:schemeClr val="accent1"/>
                </a:solidFill>
                <a:latin typeface="Times New Roman" panose="02020603050405020304" pitchFamily="18" charset="0"/>
                <a:cs typeface="Times New Roman" panose="02020603050405020304" pitchFamily="18" charset="0"/>
              </a:rPr>
              <a:t>, S.; </a:t>
            </a:r>
            <a:r>
              <a:rPr lang="en-GB" sz="1600" dirty="0">
                <a:solidFill>
                  <a:schemeClr val="accent1"/>
                </a:solidFill>
                <a:latin typeface="Times New Roman" panose="02020603050405020304" pitchFamily="18" charset="0"/>
                <a:cs typeface="Times New Roman" panose="02020603050405020304" pitchFamily="18" charset="0"/>
              </a:rPr>
              <a:t>Hait</a:t>
            </a:r>
            <a:r>
              <a:rPr lang="en-GB" sz="1600" dirty="0">
                <a:solidFill>
                  <a:schemeClr val="accent1"/>
                </a:solidFill>
                <a:latin typeface="Times New Roman" panose="02020603050405020304" pitchFamily="18" charset="0"/>
                <a:cs typeface="Times New Roman" panose="02020603050405020304" pitchFamily="18" charset="0"/>
              </a:rPr>
              <a:t>, S.; Thakur, A. A review on automated sorting of source-separated municipal solid waste for recycling. Waste </a:t>
            </a:r>
            <a:r>
              <a:rPr lang="en-GB" sz="1600" dirty="0">
                <a:solidFill>
                  <a:schemeClr val="accent1"/>
                </a:solidFill>
                <a:latin typeface="Times New Roman" panose="02020603050405020304" pitchFamily="18" charset="0"/>
                <a:cs typeface="Times New Roman" panose="02020603050405020304" pitchFamily="18" charset="0"/>
              </a:rPr>
              <a:t>Manag</a:t>
            </a:r>
            <a:r>
              <a:rPr lang="en-GB" sz="1600" dirty="0">
                <a:solidFill>
                  <a:schemeClr val="accent1"/>
                </a:solidFill>
                <a:latin typeface="Times New Roman" panose="02020603050405020304" pitchFamily="18" charset="0"/>
                <a:cs typeface="Times New Roman" panose="02020603050405020304" pitchFamily="18" charset="0"/>
              </a:rPr>
              <a:t>. 2017, 60, 56–74. </a:t>
            </a:r>
            <a:endParaRPr lang="en-GB" sz="1600" dirty="0" smtClean="0">
              <a:solidFill>
                <a:schemeClr val="accent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Wang, C.; Qin, J.; Qu, C.; Ran, X.; Liu, C.; Chen, B. A smart municipal waste management system based on deep-learning and Internet of Things. Waste </a:t>
            </a:r>
            <a:r>
              <a:rPr lang="en-GB" sz="1600" dirty="0">
                <a:solidFill>
                  <a:schemeClr val="accent1"/>
                </a:solidFill>
                <a:latin typeface="Times New Roman" panose="02020603050405020304" pitchFamily="18" charset="0"/>
                <a:cs typeface="Times New Roman" panose="02020603050405020304" pitchFamily="18" charset="0"/>
              </a:rPr>
              <a:t>Manag</a:t>
            </a:r>
            <a:r>
              <a:rPr lang="en-GB" sz="1600" dirty="0">
                <a:solidFill>
                  <a:schemeClr val="accent1"/>
                </a:solidFill>
                <a:latin typeface="Times New Roman" panose="02020603050405020304" pitchFamily="18" charset="0"/>
                <a:cs typeface="Times New Roman" panose="02020603050405020304" pitchFamily="18" charset="0"/>
              </a:rPr>
              <a:t>. 2021, 135, 20–29</a:t>
            </a:r>
            <a:r>
              <a:rPr lang="en-GB" sz="1600" dirty="0" smtClean="0">
                <a:solidFill>
                  <a:schemeClr val="accent1"/>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 </a:t>
            </a:r>
            <a:r>
              <a:rPr lang="en-GB" sz="1600" dirty="0">
                <a:solidFill>
                  <a:schemeClr val="accent1"/>
                </a:solidFill>
                <a:latin typeface="Times New Roman" panose="02020603050405020304" pitchFamily="18" charset="0"/>
                <a:cs typeface="Times New Roman" panose="02020603050405020304" pitchFamily="18" charset="0"/>
              </a:rPr>
              <a:t>Chandramohan</a:t>
            </a:r>
            <a:r>
              <a:rPr lang="en-GB" sz="1600" dirty="0">
                <a:solidFill>
                  <a:schemeClr val="accent1"/>
                </a:solidFill>
                <a:latin typeface="Times New Roman" panose="02020603050405020304" pitchFamily="18" charset="0"/>
                <a:cs typeface="Times New Roman" panose="02020603050405020304" pitchFamily="18" charset="0"/>
              </a:rPr>
              <a:t>, A.; </a:t>
            </a:r>
            <a:r>
              <a:rPr lang="en-GB" sz="1600" dirty="0">
                <a:solidFill>
                  <a:schemeClr val="accent1"/>
                </a:solidFill>
                <a:latin typeface="Times New Roman" panose="02020603050405020304" pitchFamily="18" charset="0"/>
                <a:cs typeface="Times New Roman" panose="02020603050405020304" pitchFamily="18" charset="0"/>
              </a:rPr>
              <a:t>Mendonca</a:t>
            </a:r>
            <a:r>
              <a:rPr lang="en-GB" sz="1600" dirty="0">
                <a:solidFill>
                  <a:schemeClr val="accent1"/>
                </a:solidFill>
                <a:latin typeface="Times New Roman" panose="02020603050405020304" pitchFamily="18" charset="0"/>
                <a:cs typeface="Times New Roman" panose="02020603050405020304" pitchFamily="18" charset="0"/>
              </a:rPr>
              <a:t>, J.; Shankar, N.; </a:t>
            </a:r>
            <a:r>
              <a:rPr lang="en-GB" sz="1600" dirty="0">
                <a:solidFill>
                  <a:schemeClr val="accent1"/>
                </a:solidFill>
                <a:latin typeface="Times New Roman" panose="02020603050405020304" pitchFamily="18" charset="0"/>
                <a:cs typeface="Times New Roman" panose="02020603050405020304" pitchFamily="18" charset="0"/>
              </a:rPr>
              <a:t>Baheti</a:t>
            </a:r>
            <a:r>
              <a:rPr lang="en-GB" sz="1600" dirty="0">
                <a:solidFill>
                  <a:schemeClr val="accent1"/>
                </a:solidFill>
                <a:latin typeface="Times New Roman" panose="02020603050405020304" pitchFamily="18" charset="0"/>
                <a:cs typeface="Times New Roman" panose="02020603050405020304" pitchFamily="18" charset="0"/>
              </a:rPr>
              <a:t>, N.; Krishnan, N.; Suma, M. Automated Waste Segregator. In Proceedings of the 2014 Texas Instruments India Educators Conference, TIIEC 2014, Bangalore, Karnataka, 4–5 April 2014; pp. 1–6. </a:t>
            </a:r>
            <a:endParaRPr lang="en-GB" sz="1600" dirty="0" smtClean="0">
              <a:solidFill>
                <a:schemeClr val="accent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Song, F.; Zhang, Y.; Zhang, J. Optimization of CNN-based Garbage Classification Model 2020</a:t>
            </a:r>
            <a:r>
              <a:rPr lang="en-GB" sz="1600" dirty="0" smtClean="0">
                <a:solidFill>
                  <a:schemeClr val="accent1"/>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Chandramohan</a:t>
            </a:r>
            <a:r>
              <a:rPr lang="en-GB" sz="1600" dirty="0">
                <a:solidFill>
                  <a:schemeClr val="accent1"/>
                </a:solidFill>
                <a:latin typeface="Times New Roman" panose="02020603050405020304" pitchFamily="18" charset="0"/>
                <a:cs typeface="Times New Roman" panose="02020603050405020304" pitchFamily="18" charset="0"/>
              </a:rPr>
              <a:t>, A.; </a:t>
            </a:r>
            <a:r>
              <a:rPr lang="en-GB" sz="1600" dirty="0">
                <a:solidFill>
                  <a:schemeClr val="accent1"/>
                </a:solidFill>
                <a:latin typeface="Times New Roman" panose="02020603050405020304" pitchFamily="18" charset="0"/>
                <a:cs typeface="Times New Roman" panose="02020603050405020304" pitchFamily="18" charset="0"/>
              </a:rPr>
              <a:t>Mendonca</a:t>
            </a:r>
            <a:r>
              <a:rPr lang="en-GB" sz="1600" dirty="0">
                <a:solidFill>
                  <a:schemeClr val="accent1"/>
                </a:solidFill>
                <a:latin typeface="Times New Roman" panose="02020603050405020304" pitchFamily="18" charset="0"/>
                <a:cs typeface="Times New Roman" panose="02020603050405020304" pitchFamily="18" charset="0"/>
              </a:rPr>
              <a:t>, J.; Shankar, N.; </a:t>
            </a:r>
            <a:r>
              <a:rPr lang="en-GB" sz="1600" dirty="0">
                <a:solidFill>
                  <a:schemeClr val="accent1"/>
                </a:solidFill>
                <a:latin typeface="Times New Roman" panose="02020603050405020304" pitchFamily="18" charset="0"/>
                <a:cs typeface="Times New Roman" panose="02020603050405020304" pitchFamily="18" charset="0"/>
              </a:rPr>
              <a:t>Baheti</a:t>
            </a:r>
            <a:r>
              <a:rPr lang="en-GB" sz="1600" dirty="0">
                <a:solidFill>
                  <a:schemeClr val="accent1"/>
                </a:solidFill>
                <a:latin typeface="Times New Roman" panose="02020603050405020304" pitchFamily="18" charset="0"/>
                <a:cs typeface="Times New Roman" panose="02020603050405020304" pitchFamily="18" charset="0"/>
              </a:rPr>
              <a:t>, N.; Krishnan, N.; Suma, M. Automated Waste Segregator. In Proceedings of the 2014 Texas Instruments India Educators Conference, TIIEC 2014, Bangalore, Karnataka, 4–5 April 2014; pp. 1–6. </a:t>
            </a:r>
            <a:endParaRPr lang="en-GB" sz="1600" dirty="0" smtClean="0">
              <a:solidFill>
                <a:schemeClr val="accent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solidFill>
                  <a:schemeClr val="accent1"/>
                </a:solidFill>
                <a:latin typeface="Times New Roman" panose="02020603050405020304" pitchFamily="18" charset="0"/>
                <a:cs typeface="Times New Roman" panose="02020603050405020304" pitchFamily="18" charset="0"/>
              </a:rPr>
              <a:t> Zhang, Q.; Yang, Q.; Zhang, X.; </a:t>
            </a:r>
            <a:r>
              <a:rPr lang="en-GB" sz="1600" dirty="0">
                <a:solidFill>
                  <a:schemeClr val="accent1"/>
                </a:solidFill>
                <a:latin typeface="Times New Roman" panose="02020603050405020304" pitchFamily="18" charset="0"/>
                <a:cs typeface="Times New Roman" panose="02020603050405020304" pitchFamily="18" charset="0"/>
              </a:rPr>
              <a:t>Bao</a:t>
            </a:r>
            <a:r>
              <a:rPr lang="en-GB" sz="1600" dirty="0">
                <a:solidFill>
                  <a:schemeClr val="accent1"/>
                </a:solidFill>
                <a:latin typeface="Times New Roman" panose="02020603050405020304" pitchFamily="18" charset="0"/>
                <a:cs typeface="Times New Roman" panose="02020603050405020304" pitchFamily="18" charset="0"/>
              </a:rPr>
              <a:t>, Q.; Su, J.; Liu, X. Waste image classification based on transfer learning and convolutional neural network. Waste </a:t>
            </a:r>
            <a:r>
              <a:rPr lang="en-GB" sz="1600" dirty="0">
                <a:solidFill>
                  <a:schemeClr val="accent1"/>
                </a:solidFill>
                <a:latin typeface="Times New Roman" panose="02020603050405020304" pitchFamily="18" charset="0"/>
                <a:cs typeface="Times New Roman" panose="02020603050405020304" pitchFamily="18" charset="0"/>
              </a:rPr>
              <a:t>Manag</a:t>
            </a:r>
            <a:r>
              <a:rPr lang="en-GB" sz="1600" dirty="0">
                <a:solidFill>
                  <a:schemeClr val="accent1"/>
                </a:solidFill>
                <a:latin typeface="Times New Roman" panose="02020603050405020304" pitchFamily="18" charset="0"/>
                <a:cs typeface="Times New Roman" panose="02020603050405020304" pitchFamily="18" charset="0"/>
              </a:rPr>
              <a:t> 2021.</a:t>
            </a:r>
          </a:p>
        </p:txBody>
      </p:sp>
    </p:spTree>
    <p:extLst>
      <p:ext uri="{BB962C8B-B14F-4D97-AF65-F5344CB8AC3E}">
        <p14:creationId xmlns:p14="http://schemas.microsoft.com/office/powerpoint/2010/main" val="3300218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148" y="609273"/>
            <a:ext cx="7958331" cy="710643"/>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INTRODUCTION</a:t>
            </a:r>
            <a:endParaRPr lang="en-GB" sz="3200"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0302" y="1203649"/>
            <a:ext cx="9844418" cy="5461311"/>
          </a:xfrm>
        </p:spPr>
        <p:txBody>
          <a:bodyPr>
            <a:noAutofit/>
          </a:bodyPr>
          <a:lstStyle/>
          <a:p>
            <a:pPr algn="just">
              <a:buFont typeface="Wingdings" panose="05000000000000000000" pitchFamily="2" charset="2"/>
              <a:buChar char="Ø"/>
            </a:pPr>
            <a:r>
              <a:rPr lang="en-GB" sz="1600" dirty="0" smtClean="0">
                <a:solidFill>
                  <a:schemeClr val="accent1"/>
                </a:solidFill>
                <a:latin typeface="Times New Roman" panose="02020603050405020304" pitchFamily="18" charset="0"/>
                <a:cs typeface="Times New Roman" panose="02020603050405020304" pitchFamily="18" charset="0"/>
              </a:rPr>
              <a:t>The world causes a huge problems of waste management. It is very difficult in our nature. Today the number of employers being appointed  to attend the cleaning process in our locality but the improper collection of waste will causes uncleanness in our society.</a:t>
            </a:r>
          </a:p>
          <a:p>
            <a:pPr algn="just">
              <a:buFont typeface="Wingdings" panose="05000000000000000000" pitchFamily="2" charset="2"/>
              <a:buChar char="Ø"/>
            </a:pPr>
            <a:r>
              <a:rPr lang="en-US" sz="1600" dirty="0">
                <a:solidFill>
                  <a:schemeClr val="accent1"/>
                </a:solidFill>
                <a:latin typeface="Times New Roman" panose="02020603050405020304" charset="0"/>
                <a:cs typeface="Times New Roman" panose="02020603050405020304" charset="0"/>
                <a:sym typeface="+mn-ea"/>
              </a:rPr>
              <a:t>The Global surge in urbanization and </a:t>
            </a:r>
            <a:r>
              <a:rPr lang="en-US" sz="1600" dirty="0" smtClean="0">
                <a:solidFill>
                  <a:schemeClr val="accent1"/>
                </a:solidFill>
                <a:latin typeface="Times New Roman" panose="02020603050405020304" charset="0"/>
                <a:cs typeface="Times New Roman" panose="02020603050405020304" charset="0"/>
                <a:sym typeface="+mn-ea"/>
              </a:rPr>
              <a:t>industrialization </a:t>
            </a:r>
            <a:r>
              <a:rPr lang="en-US" sz="1600" dirty="0">
                <a:solidFill>
                  <a:schemeClr val="accent1"/>
                </a:solidFill>
                <a:latin typeface="Times New Roman" panose="02020603050405020304" charset="0"/>
                <a:cs typeface="Times New Roman" panose="02020603050405020304" charset="0"/>
                <a:sym typeface="+mn-ea"/>
              </a:rPr>
              <a:t>has led to an </a:t>
            </a:r>
            <a:r>
              <a:rPr lang="en-US" sz="1600" dirty="0" smtClean="0">
                <a:solidFill>
                  <a:schemeClr val="accent1"/>
                </a:solidFill>
                <a:latin typeface="Times New Roman" panose="02020603050405020304" charset="0"/>
                <a:cs typeface="Times New Roman" panose="02020603050405020304" charset="0"/>
                <a:sym typeface="+mn-ea"/>
              </a:rPr>
              <a:t>exponential </a:t>
            </a:r>
            <a:r>
              <a:rPr lang="en-US" sz="1600" dirty="0">
                <a:solidFill>
                  <a:schemeClr val="accent1"/>
                </a:solidFill>
                <a:latin typeface="Times New Roman" panose="02020603050405020304" charset="0"/>
                <a:cs typeface="Times New Roman" panose="02020603050405020304" charset="0"/>
                <a:sym typeface="+mn-ea"/>
              </a:rPr>
              <a:t>increase in waste generation, posing significant environmental and public health </a:t>
            </a:r>
            <a:r>
              <a:rPr lang="en-US" sz="1600" dirty="0" smtClean="0">
                <a:solidFill>
                  <a:schemeClr val="accent1"/>
                </a:solidFill>
                <a:latin typeface="Times New Roman" panose="02020603050405020304" charset="0"/>
                <a:cs typeface="Times New Roman" panose="02020603050405020304" charset="0"/>
                <a:sym typeface="+mn-ea"/>
              </a:rPr>
              <a:t>challenges. </a:t>
            </a:r>
            <a:r>
              <a:rPr lang="en-GB" sz="1600" dirty="0" smtClean="0">
                <a:solidFill>
                  <a:schemeClr val="accent1"/>
                </a:solidFill>
                <a:latin typeface="Times New Roman" panose="02020603050405020304" pitchFamily="18" charset="0"/>
                <a:cs typeface="Times New Roman" panose="02020603050405020304" pitchFamily="18" charset="0"/>
              </a:rPr>
              <a:t>Automated waste segregation system promises to revolutionize the waste management industry by ensuring faster, more accurate, and cost effective sorting of waste materials.</a:t>
            </a:r>
          </a:p>
          <a:p>
            <a:pPr algn="just">
              <a:buFont typeface="Wingdings" panose="05000000000000000000" pitchFamily="2" charset="2"/>
              <a:buChar char="Ø"/>
            </a:pPr>
            <a:r>
              <a:rPr lang="en-GB" sz="1600" dirty="0" smtClean="0">
                <a:solidFill>
                  <a:schemeClr val="accent1"/>
                </a:solidFill>
                <a:latin typeface="Times New Roman" panose="02020603050405020304" pitchFamily="18" charset="0"/>
                <a:cs typeface="Times New Roman" panose="02020603050405020304" pitchFamily="18" charset="0"/>
              </a:rPr>
              <a:t>The </a:t>
            </a:r>
            <a:r>
              <a:rPr lang="en-GB" sz="1600" dirty="0">
                <a:solidFill>
                  <a:schemeClr val="accent1"/>
                </a:solidFill>
                <a:latin typeface="Times New Roman" panose="02020603050405020304" pitchFamily="18" charset="0"/>
                <a:cs typeface="Times New Roman" panose="02020603050405020304" pitchFamily="18" charset="0"/>
              </a:rPr>
              <a:t>toxic </a:t>
            </a:r>
            <a:r>
              <a:rPr lang="en-GB" sz="1600" dirty="0" smtClean="0">
                <a:solidFill>
                  <a:schemeClr val="accent1"/>
                </a:solidFill>
                <a:latin typeface="Times New Roman" panose="02020603050405020304" pitchFamily="18" charset="0"/>
                <a:cs typeface="Times New Roman" panose="02020603050405020304" pitchFamily="18" charset="0"/>
              </a:rPr>
              <a:t>gases are </a:t>
            </a:r>
            <a:r>
              <a:rPr lang="en-GB" sz="1600" dirty="0">
                <a:solidFill>
                  <a:schemeClr val="accent1"/>
                </a:solidFill>
                <a:latin typeface="Times New Roman" panose="02020603050405020304" pitchFamily="18" charset="0"/>
                <a:cs typeface="Times New Roman" panose="02020603050405020304" pitchFamily="18" charset="0"/>
              </a:rPr>
              <a:t>released into the air and in turn the </a:t>
            </a:r>
            <a:r>
              <a:rPr lang="en-GB" sz="1600" dirty="0" smtClean="0">
                <a:solidFill>
                  <a:schemeClr val="accent1"/>
                </a:solidFill>
                <a:latin typeface="Times New Roman" panose="02020603050405020304" pitchFamily="18" charset="0"/>
                <a:cs typeface="Times New Roman" panose="02020603050405020304" pitchFamily="18" charset="0"/>
              </a:rPr>
              <a:t>whole ecosystem </a:t>
            </a:r>
            <a:r>
              <a:rPr lang="en-GB" sz="1600" dirty="0">
                <a:solidFill>
                  <a:schemeClr val="accent1"/>
                </a:solidFill>
                <a:latin typeface="Times New Roman" panose="02020603050405020304" pitchFamily="18" charset="0"/>
                <a:cs typeface="Times New Roman" panose="02020603050405020304" pitchFamily="18" charset="0"/>
              </a:rPr>
              <a:t>is </a:t>
            </a:r>
            <a:r>
              <a:rPr lang="en-GB" sz="1600" dirty="0" smtClean="0">
                <a:solidFill>
                  <a:schemeClr val="accent1"/>
                </a:solidFill>
                <a:latin typeface="Times New Roman" panose="02020603050405020304" pitchFamily="18" charset="0"/>
                <a:cs typeface="Times New Roman" panose="02020603050405020304" pitchFamily="18" charset="0"/>
              </a:rPr>
              <a:t>affected. The </a:t>
            </a:r>
            <a:r>
              <a:rPr lang="en-GB" sz="1600" dirty="0">
                <a:solidFill>
                  <a:schemeClr val="accent1"/>
                </a:solidFill>
                <a:latin typeface="Times New Roman" panose="02020603050405020304" pitchFamily="18" charset="0"/>
                <a:cs typeface="Times New Roman" panose="02020603050405020304" pitchFamily="18" charset="0"/>
              </a:rPr>
              <a:t>benefits of this work are, the waste has a higher potential for recovery and the occupational hazards of waste separating workers is also reduced</a:t>
            </a:r>
            <a:r>
              <a:rPr lang="en-GB" sz="1600" dirty="0" smtClean="0">
                <a:solidFill>
                  <a:schemeClr val="accent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GB" sz="1600" dirty="0" smtClean="0">
                <a:solidFill>
                  <a:schemeClr val="accent1"/>
                </a:solidFill>
                <a:latin typeface="Times New Roman" panose="02020603050405020304" pitchFamily="18" charset="0"/>
                <a:cs typeface="Times New Roman" panose="02020603050405020304" pitchFamily="18" charset="0"/>
              </a:rPr>
              <a:t>The benefits of this work are, the waste has a higher potential for recovery and the occupational hazards of waste separating workers is also reduced.</a:t>
            </a:r>
          </a:p>
          <a:p>
            <a:pPr algn="just">
              <a:buFont typeface="Wingdings" panose="05000000000000000000" pitchFamily="2" charset="2"/>
              <a:buChar char="Ø"/>
            </a:pPr>
            <a:r>
              <a:rPr lang="en-GB" sz="1600" dirty="0" smtClean="0">
                <a:solidFill>
                  <a:schemeClr val="accent1"/>
                </a:solidFill>
                <a:latin typeface="Times New Roman" panose="02020603050405020304" pitchFamily="18" charset="0"/>
                <a:cs typeface="Times New Roman" panose="02020603050405020304" pitchFamily="18" charset="0"/>
              </a:rPr>
              <a:t>Improve the quality &amp; quantity of recyclable by accurately sorting materials, reducing contamination, and increasing the amount of waste sent for recycling.</a:t>
            </a:r>
          </a:p>
        </p:txBody>
      </p:sp>
    </p:spTree>
    <p:extLst>
      <p:ext uri="{BB962C8B-B14F-4D97-AF65-F5344CB8AC3E}">
        <p14:creationId xmlns:p14="http://schemas.microsoft.com/office/powerpoint/2010/main" val="2032301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881" y="650240"/>
            <a:ext cx="7847258" cy="1045210"/>
          </a:xfrm>
        </p:spPr>
        <p:txBody>
          <a:bodyPr/>
          <a:lstStyle/>
          <a:p>
            <a:pPr algn="ctr"/>
            <a:r>
              <a:rPr lang="en-GB" sz="3200" b="1" u="sng" dirty="0">
                <a:solidFill>
                  <a:schemeClr val="accent1"/>
                </a:solidFill>
                <a:latin typeface="Times New Roman" panose="02020603050405020304" pitchFamily="18" charset="0"/>
                <a:cs typeface="Times New Roman" panose="02020603050405020304" pitchFamily="18" charset="0"/>
              </a:rPr>
              <a:t>LITERATURE SURVEY</a:t>
            </a:r>
            <a:endParaRPr lang="en-GB"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1862281"/>
              </p:ext>
            </p:extLst>
          </p:nvPr>
        </p:nvGraphicFramePr>
        <p:xfrm>
          <a:off x="1209040" y="1412239"/>
          <a:ext cx="9966959" cy="4836161"/>
        </p:xfrm>
        <a:graphic>
          <a:graphicData uri="http://schemas.openxmlformats.org/drawingml/2006/table">
            <a:tbl>
              <a:tblPr firstRow="1" bandRow="1">
                <a:tableStyleId>{69CF1AB2-1976-4502-BF36-3FF5EA218861}</a:tableStyleId>
              </a:tblPr>
              <a:tblGrid>
                <a:gridCol w="2263365">
                  <a:extLst>
                    <a:ext uri="{9D8B030D-6E8A-4147-A177-3AD203B41FA5}">
                      <a16:colId xmlns:a16="http://schemas.microsoft.com/office/drawing/2014/main" val="1445670882"/>
                    </a:ext>
                  </a:extLst>
                </a:gridCol>
                <a:gridCol w="2379755">
                  <a:extLst>
                    <a:ext uri="{9D8B030D-6E8A-4147-A177-3AD203B41FA5}">
                      <a16:colId xmlns:a16="http://schemas.microsoft.com/office/drawing/2014/main" val="2200264860"/>
                    </a:ext>
                  </a:extLst>
                </a:gridCol>
                <a:gridCol w="2194560">
                  <a:extLst>
                    <a:ext uri="{9D8B030D-6E8A-4147-A177-3AD203B41FA5}">
                      <a16:colId xmlns:a16="http://schemas.microsoft.com/office/drawing/2014/main" val="1590939582"/>
                    </a:ext>
                  </a:extLst>
                </a:gridCol>
                <a:gridCol w="3129279">
                  <a:extLst>
                    <a:ext uri="{9D8B030D-6E8A-4147-A177-3AD203B41FA5}">
                      <a16:colId xmlns:a16="http://schemas.microsoft.com/office/drawing/2014/main" val="20003"/>
                    </a:ext>
                  </a:extLst>
                </a:gridCol>
              </a:tblGrid>
              <a:tr h="841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AUTHOR</a:t>
                      </a:r>
                    </a:p>
                    <a:p>
                      <a:pPr algn="ctr"/>
                      <a:endParaRPr lang="en-GB" sz="2200" b="1" dirty="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TECHNIQUES</a:t>
                      </a:r>
                    </a:p>
                    <a:p>
                      <a:pPr algn="ctr"/>
                      <a:endParaRPr lang="en-GB" sz="2200"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algn="ctr"/>
                      <a:r>
                        <a:rPr lang="en-GB" sz="2200" b="1" dirty="0" smtClean="0">
                          <a:solidFill>
                            <a:schemeClr val="accent1"/>
                          </a:solidFill>
                          <a:latin typeface="Times New Roman" panose="02020603050405020304" pitchFamily="18" charset="0"/>
                          <a:cs typeface="Times New Roman" panose="02020603050405020304" pitchFamily="18" charset="0"/>
                        </a:rPr>
                        <a:t>SYSTEMS</a:t>
                      </a:r>
                      <a:endParaRPr lang="en-GB" sz="2200" b="1" dirty="0">
                        <a:solidFill>
                          <a:schemeClr val="accent1"/>
                        </a:solidFill>
                        <a:latin typeface="Times New Roman" panose="02020603050405020304" pitchFamily="18" charset="0"/>
                        <a:cs typeface="Times New Roman" panose="02020603050405020304" pitchFamily="18" charset="0"/>
                      </a:endParaRPr>
                    </a:p>
                  </a:txBody>
                  <a:tcPr/>
                </a:tc>
                <a:tc>
                  <a:txBody>
                    <a:bodyPr/>
                    <a:lstStyle/>
                    <a:p>
                      <a:pPr algn="ctr"/>
                      <a:r>
                        <a:rPr lang="en-GB" sz="2200" b="1" dirty="0" smtClean="0">
                          <a:solidFill>
                            <a:schemeClr val="accent1"/>
                          </a:solidFill>
                          <a:latin typeface="Times New Roman" panose="02020603050405020304" pitchFamily="18" charset="0"/>
                          <a:cs typeface="Times New Roman" panose="02020603050405020304" pitchFamily="18" charset="0"/>
                        </a:rPr>
                        <a:t>DRAWBACKS </a:t>
                      </a:r>
                      <a:endParaRPr lang="en-GB" sz="2200" b="1" dirty="0">
                        <a:solidFill>
                          <a:schemeClr val="accent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84467972"/>
                  </a:ext>
                </a:extLst>
              </a:tr>
              <a:tr h="1796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Balakrishnan, Swathy, Rosmi  Subha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AI</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Sorting Techniques </a:t>
                      </a: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Adaptive</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and Interactive Modelling System (AIMS) </a:t>
                      </a: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algn="just"/>
                      <a:r>
                        <a:rPr lang="en-GB" b="1" dirty="0" smtClean="0">
                          <a:solidFill>
                            <a:schemeClr val="accent1"/>
                          </a:solidFill>
                          <a:latin typeface="Times New Roman" panose="02020603050405020304" pitchFamily="18" charset="0"/>
                          <a:cs typeface="Times New Roman" panose="02020603050405020304" pitchFamily="18" charset="0"/>
                        </a:rPr>
                        <a:t>The error of randomly guessing the class would be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50% and the error of a simple model classifies</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everything as clear is 40%. </a:t>
                      </a:r>
                    </a:p>
                  </a:txBody>
                  <a:tcPr/>
                </a:tc>
                <a:extLst>
                  <a:ext uri="{0D108BD9-81ED-4DB2-BD59-A6C34878D82A}">
                    <a16:rowId xmlns:a16="http://schemas.microsoft.com/office/drawing/2014/main" val="2037297477"/>
                  </a:ext>
                </a:extLst>
              </a:tr>
              <a:tr h="2197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dirty="0" smtClean="0">
                          <a:solidFill>
                            <a:schemeClr val="accent1"/>
                          </a:solidFill>
                          <a:latin typeface="Times New Roman" panose="02020603050405020304" pitchFamily="18" charset="0"/>
                          <a:cs typeface="Times New Roman" panose="02020603050405020304" pitchFamily="18" charset="0"/>
                        </a:rPr>
                        <a:t>Mittal, Yangzik, Garg,</a:t>
                      </a:r>
                      <a:r>
                        <a:rPr lang="sv-SE" b="1" baseline="0" dirty="0" smtClean="0">
                          <a:solidFill>
                            <a:schemeClr val="accent1"/>
                          </a:solidFill>
                          <a:latin typeface="Times New Roman" panose="02020603050405020304" pitchFamily="18" charset="0"/>
                          <a:cs typeface="Times New Roman" panose="02020603050405020304" pitchFamily="18" charset="0"/>
                        </a:rPr>
                        <a:t> </a:t>
                      </a:r>
                      <a:r>
                        <a:rPr lang="sv-SE" b="1" dirty="0" smtClean="0">
                          <a:solidFill>
                            <a:schemeClr val="accent1"/>
                          </a:solidFill>
                          <a:latin typeface="Times New Roman" panose="02020603050405020304" pitchFamily="18" charset="0"/>
                          <a:cs typeface="Times New Roman" panose="02020603050405020304" pitchFamily="18" charset="0"/>
                        </a:rPr>
                        <a:t>&amp; Krishman (2016) </a:t>
                      </a:r>
                    </a:p>
                    <a:p>
                      <a:endParaRPr lang="en-GB" b="1" dirty="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Detection</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of</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Individual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Object </a:t>
                      </a: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Spot Garbage</a:t>
                      </a:r>
                    </a:p>
                    <a:p>
                      <a:pPr algn="just"/>
                      <a:endParaRPr lang="sv-SE"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algn="just"/>
                      <a:r>
                        <a:rPr lang="en-GB" b="1" dirty="0" smtClean="0">
                          <a:solidFill>
                            <a:schemeClr val="accent1"/>
                          </a:solidFill>
                          <a:latin typeface="Times New Roman" panose="02020603050405020304" pitchFamily="18" charset="0"/>
                          <a:cs typeface="Times New Roman" panose="02020603050405020304" pitchFamily="18" charset="0"/>
                        </a:rPr>
                        <a:t>Garbage detection fails in an insufficiently available image. When there is a similar to garbage, it can misclassify the garbage or sometimes lose the distinct attributes when afar. </a:t>
                      </a: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9311010"/>
                  </a:ext>
                </a:extLst>
              </a:tr>
            </a:tbl>
          </a:graphicData>
        </a:graphic>
      </p:graphicFrame>
    </p:spTree>
    <p:extLst>
      <p:ext uri="{BB962C8B-B14F-4D97-AF65-F5344CB8AC3E}">
        <p14:creationId xmlns:p14="http://schemas.microsoft.com/office/powerpoint/2010/main" val="2998589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720" y="650240"/>
            <a:ext cx="7857419" cy="1235045"/>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LITERATURE SURVEY CONTI…</a:t>
            </a:r>
            <a:endParaRPr lang="en-GB" sz="3200" dirty="0"/>
          </a:p>
        </p:txBody>
      </p:sp>
      <p:graphicFrame>
        <p:nvGraphicFramePr>
          <p:cNvPr id="4" name="Content Placeholder 3"/>
          <p:cNvGraphicFramePr>
            <a:graphicFrameLocks noGrp="1"/>
          </p:cNvGraphicFramePr>
          <p:nvPr>
            <p:ph idx="1"/>
          </p:nvPr>
        </p:nvGraphicFramePr>
        <p:xfrm>
          <a:off x="1249679" y="1448770"/>
          <a:ext cx="9895838" cy="4860590"/>
        </p:xfrm>
        <a:graphic>
          <a:graphicData uri="http://schemas.openxmlformats.org/drawingml/2006/table">
            <a:tbl>
              <a:tblPr firstRow="1" bandRow="1">
                <a:tableStyleId>{69CF1AB2-1976-4502-BF36-3FF5EA218861}</a:tableStyleId>
              </a:tblPr>
              <a:tblGrid>
                <a:gridCol w="2121263">
                  <a:extLst>
                    <a:ext uri="{9D8B030D-6E8A-4147-A177-3AD203B41FA5}">
                      <a16:colId xmlns:a16="http://schemas.microsoft.com/office/drawing/2014/main" val="20000"/>
                    </a:ext>
                  </a:extLst>
                </a:gridCol>
                <a:gridCol w="3095621">
                  <a:extLst>
                    <a:ext uri="{9D8B030D-6E8A-4147-A177-3AD203B41FA5}">
                      <a16:colId xmlns:a16="http://schemas.microsoft.com/office/drawing/2014/main" val="20001"/>
                    </a:ext>
                  </a:extLst>
                </a:gridCol>
                <a:gridCol w="1918270">
                  <a:extLst>
                    <a:ext uri="{9D8B030D-6E8A-4147-A177-3AD203B41FA5}">
                      <a16:colId xmlns:a16="http://schemas.microsoft.com/office/drawing/2014/main" val="20002"/>
                    </a:ext>
                  </a:extLst>
                </a:gridCol>
                <a:gridCol w="2760684">
                  <a:extLst>
                    <a:ext uri="{9D8B030D-6E8A-4147-A177-3AD203B41FA5}">
                      <a16:colId xmlns:a16="http://schemas.microsoft.com/office/drawing/2014/main" val="20003"/>
                    </a:ext>
                  </a:extLst>
                </a:gridCol>
              </a:tblGrid>
              <a:tr h="10810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AUTHOR</a:t>
                      </a:r>
                    </a:p>
                    <a:p>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TECHNIQUES</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2200" b="1" dirty="0" smtClean="0">
                        <a:solidFill>
                          <a:schemeClr val="accent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GB" sz="1800"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algn="ctr"/>
                      <a:r>
                        <a:rPr lang="en-GB" sz="2200" b="1" dirty="0" smtClean="0">
                          <a:solidFill>
                            <a:schemeClr val="accent1"/>
                          </a:solidFill>
                          <a:latin typeface="Times New Roman" panose="02020603050405020304" pitchFamily="18" charset="0"/>
                          <a:cs typeface="Times New Roman" panose="02020603050405020304" pitchFamily="18" charset="0"/>
                        </a:rPr>
                        <a:t>SYSTEMS </a:t>
                      </a:r>
                      <a:endParaRPr lang="en-GB" sz="2200" dirty="0"/>
                    </a:p>
                  </a:txBody>
                  <a:tcPr/>
                </a:tc>
                <a:tc>
                  <a:txBody>
                    <a:bodyPr/>
                    <a:lstStyle/>
                    <a:p>
                      <a:pPr algn="ctr"/>
                      <a:r>
                        <a:rPr lang="en-GB" sz="2200" b="1" dirty="0" smtClean="0">
                          <a:solidFill>
                            <a:schemeClr val="accent1"/>
                          </a:solidFill>
                          <a:latin typeface="Times New Roman" panose="02020603050405020304" pitchFamily="18" charset="0"/>
                          <a:cs typeface="Times New Roman" panose="02020603050405020304" pitchFamily="18" charset="0"/>
                        </a:rPr>
                        <a:t>DRAWBACKS </a:t>
                      </a:r>
                      <a:endParaRPr lang="en-GB" sz="2200" dirty="0"/>
                    </a:p>
                  </a:txBody>
                  <a:tcPr/>
                </a:tc>
                <a:extLst>
                  <a:ext uri="{0D108BD9-81ED-4DB2-BD59-A6C34878D82A}">
                    <a16:rowId xmlns:a16="http://schemas.microsoft.com/office/drawing/2014/main" val="10000"/>
                  </a:ext>
                </a:extLst>
              </a:tr>
              <a:tr h="176179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Xinhua (2017) </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baseline="0" dirty="0" smtClean="0">
                          <a:solidFill>
                            <a:schemeClr val="accent1"/>
                          </a:solidFill>
                          <a:latin typeface="Times New Roman" panose="02020603050405020304" pitchFamily="18" charset="0"/>
                          <a:cs typeface="Times New Roman" panose="02020603050405020304" pitchFamily="18" charset="0"/>
                        </a:rPr>
                        <a:t>Acquisition of images of waste material / acquiring image</a:t>
                      </a: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Waste</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Segregation </a:t>
                      </a:r>
                    </a:p>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System Using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Artificial Neural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Networks </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No physical mechanical device</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to categorize</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wastes into different bins.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Accuracy rate </a:t>
                      </a:r>
                      <a:r>
                        <a:rPr lang="en-GB" b="1" baseline="0"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should be added to train the data set. </a:t>
                      </a:r>
                      <a:endParaRPr lang="en-GB" b="1" baseline="0" dirty="0" smtClean="0">
                        <a:solidFill>
                          <a:schemeClr val="accent1"/>
                        </a:solidFill>
                        <a:latin typeface="Times New Roman" panose="02020603050405020304" pitchFamily="18" charset="0"/>
                        <a:cs typeface="Times New Roman" panose="02020603050405020304" pitchFamily="18" charset="0"/>
                      </a:endParaRPr>
                    </a:p>
                    <a:p>
                      <a:pPr algn="just"/>
                      <a:endParaRPr lang="en-GB" dirty="0"/>
                    </a:p>
                  </a:txBody>
                  <a:tcPr/>
                </a:tc>
                <a:extLst>
                  <a:ext uri="{0D108BD9-81ED-4DB2-BD59-A6C34878D82A}">
                    <a16:rowId xmlns:a16="http://schemas.microsoft.com/office/drawing/2014/main" val="10001"/>
                  </a:ext>
                </a:extLst>
              </a:tr>
              <a:tr h="153827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Myra G.</a:t>
                      </a:r>
                      <a:r>
                        <a:rPr lang="en-GB" b="1" baseline="0" dirty="0" smtClean="0">
                          <a:solidFill>
                            <a:schemeClr val="accent1"/>
                          </a:solidFill>
                          <a:latin typeface="Times New Roman" panose="02020603050405020304" pitchFamily="18" charset="0"/>
                          <a:cs typeface="Times New Roman" panose="02020603050405020304" pitchFamily="18" charset="0"/>
                        </a:rPr>
                        <a:t> Flores &amp; J. Tan (2019)</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baseline="0" dirty="0" smtClean="0">
                          <a:solidFill>
                            <a:schemeClr val="accent1"/>
                          </a:solidFill>
                          <a:latin typeface="Times New Roman" panose="02020603050405020304" pitchFamily="18" charset="0"/>
                          <a:cs typeface="Times New Roman" panose="02020603050405020304" pitchFamily="18" charset="0"/>
                        </a:rPr>
                        <a:t>Machine  Learning </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baseline="0" dirty="0" smtClean="0">
                        <a:solidFill>
                          <a:schemeClr val="accent1"/>
                        </a:solidFill>
                        <a:latin typeface="Times New Roman" panose="02020603050405020304" pitchFamily="18" charset="0"/>
                        <a:cs typeface="Times New Roman" panose="02020603050405020304" pitchFamily="18" charset="0"/>
                      </a:endParaRPr>
                    </a:p>
                    <a:p>
                      <a:pPr algn="just"/>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Intelligent Waste Separator (IWS) </a:t>
                      </a:r>
                    </a:p>
                  </a:txBody>
                  <a:tcPr/>
                </a:tc>
                <a:tc>
                  <a:txBody>
                    <a:bodyPr/>
                    <a:lstStyle/>
                    <a:p>
                      <a:pPr algn="just"/>
                      <a:r>
                        <a:rPr lang="en-GB" b="1" dirty="0" smtClean="0">
                          <a:solidFill>
                            <a:schemeClr val="accent1"/>
                          </a:solidFill>
                          <a:latin typeface="Times New Roman" panose="02020603050405020304" pitchFamily="18" charset="0"/>
                          <a:cs typeface="Times New Roman" panose="02020603050405020304" pitchFamily="18" charset="0"/>
                        </a:rPr>
                        <a:t>The capacities of waste </a:t>
                      </a:r>
                    </a:p>
                    <a:p>
                      <a:pPr algn="just"/>
                      <a:r>
                        <a:rPr lang="en-GB" b="1" dirty="0" smtClean="0">
                          <a:solidFill>
                            <a:schemeClr val="accent1"/>
                          </a:solidFill>
                          <a:latin typeface="Times New Roman" panose="02020603050405020304" pitchFamily="18" charset="0"/>
                          <a:cs typeface="Times New Roman" panose="02020603050405020304" pitchFamily="18" charset="0"/>
                        </a:rPr>
                        <a:t>separator do not allow in obtaining information and response is slow. </a:t>
                      </a:r>
                    </a:p>
                    <a:p>
                      <a:pPr algn="just"/>
                      <a:endParaRPr lang="en-GB"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327" y="613458"/>
            <a:ext cx="7884812" cy="1271827"/>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LITERATURE  SURVEY CONTI…</a:t>
            </a:r>
            <a:endParaRPr lang="en-GB"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0703711"/>
              </p:ext>
            </p:extLst>
          </p:nvPr>
        </p:nvGraphicFramePr>
        <p:xfrm>
          <a:off x="1351279" y="1696720"/>
          <a:ext cx="9692641" cy="4214490"/>
        </p:xfrm>
        <a:graphic>
          <a:graphicData uri="http://schemas.openxmlformats.org/drawingml/2006/table">
            <a:tbl>
              <a:tblPr firstRow="1" bandRow="1">
                <a:tableStyleId>{69CF1AB2-1976-4502-BF36-3FF5EA218861}</a:tableStyleId>
              </a:tblPr>
              <a:tblGrid>
                <a:gridCol w="2345471">
                  <a:extLst>
                    <a:ext uri="{9D8B030D-6E8A-4147-A177-3AD203B41FA5}">
                      <a16:colId xmlns:a16="http://schemas.microsoft.com/office/drawing/2014/main" val="20000"/>
                    </a:ext>
                  </a:extLst>
                </a:gridCol>
                <a:gridCol w="2345471">
                  <a:extLst>
                    <a:ext uri="{9D8B030D-6E8A-4147-A177-3AD203B41FA5}">
                      <a16:colId xmlns:a16="http://schemas.microsoft.com/office/drawing/2014/main" val="20001"/>
                    </a:ext>
                  </a:extLst>
                </a:gridCol>
                <a:gridCol w="2352871">
                  <a:extLst>
                    <a:ext uri="{9D8B030D-6E8A-4147-A177-3AD203B41FA5}">
                      <a16:colId xmlns:a16="http://schemas.microsoft.com/office/drawing/2014/main" val="20002"/>
                    </a:ext>
                  </a:extLst>
                </a:gridCol>
                <a:gridCol w="2648828">
                  <a:extLst>
                    <a:ext uri="{9D8B030D-6E8A-4147-A177-3AD203B41FA5}">
                      <a16:colId xmlns:a16="http://schemas.microsoft.com/office/drawing/2014/main" val="20003"/>
                    </a:ext>
                  </a:extLst>
                </a:gridCol>
              </a:tblGrid>
              <a:tr h="9007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AUTHOR</a:t>
                      </a:r>
                    </a:p>
                    <a:p>
                      <a:pPr algn="ct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TECHNIQUES</a:t>
                      </a:r>
                    </a:p>
                    <a:p>
                      <a:pPr algn="ct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200" b="1" dirty="0" smtClean="0">
                          <a:solidFill>
                            <a:schemeClr val="accent1"/>
                          </a:solidFill>
                          <a:latin typeface="Times New Roman" panose="02020603050405020304" pitchFamily="18" charset="0"/>
                          <a:cs typeface="Times New Roman" panose="02020603050405020304" pitchFamily="18" charset="0"/>
                        </a:rPr>
                        <a:t>SYSTEMS</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sz="2200"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1" dirty="0" smtClean="0">
                          <a:solidFill>
                            <a:schemeClr val="accent1"/>
                          </a:solidFill>
                          <a:latin typeface="Times New Roman" panose="02020603050405020304" pitchFamily="18" charset="0"/>
                          <a:cs typeface="Times New Roman" panose="02020603050405020304" pitchFamily="18" charset="0"/>
                        </a:rPr>
                        <a:t>DRAWBACKS </a:t>
                      </a:r>
                      <a:endParaRPr lang="en-GB" sz="1800" dirty="0" smtClean="0"/>
                    </a:p>
                    <a:p>
                      <a:pPr algn="ctr"/>
                      <a:endParaRPr lang="en-GB" dirty="0"/>
                    </a:p>
                  </a:txBody>
                  <a:tcPr/>
                </a:tc>
                <a:extLst>
                  <a:ext uri="{0D108BD9-81ED-4DB2-BD59-A6C34878D82A}">
                    <a16:rowId xmlns:a16="http://schemas.microsoft.com/office/drawing/2014/main" val="10000"/>
                  </a:ext>
                </a:extLst>
              </a:tr>
              <a:tr h="1498131">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Gaurav &amp; Sharma (2021)</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Inductive &amp; infrared sensors</a:t>
                      </a:r>
                    </a:p>
                    <a:p>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Metal &amp; plastic waste detection</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Struggles with wet waste classification</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extLst>
                  <a:ext uri="{0D108BD9-81ED-4DB2-BD59-A6C34878D82A}">
                    <a16:rowId xmlns:a16="http://schemas.microsoft.com/office/drawing/2014/main" val="10001"/>
                  </a:ext>
                </a:extLst>
              </a:tr>
              <a:tr h="157635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Fernando et al. (2023)</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IoT + Blockchain</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Blockchain-based waste tracking</a:t>
                      </a:r>
                    </a:p>
                    <a:p>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solidFill>
                            <a:schemeClr val="accent1"/>
                          </a:solidFill>
                          <a:latin typeface="Times New Roman" panose="02020603050405020304" pitchFamily="18" charset="0"/>
                          <a:cs typeface="Times New Roman" panose="02020603050405020304" pitchFamily="18" charset="0"/>
                        </a:rPr>
                        <a:t>High setup cost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smtClean="0">
                        <a:solidFill>
                          <a:schemeClr val="accent1"/>
                        </a:solidFill>
                        <a:latin typeface="Times New Roman" panose="02020603050405020304" pitchFamily="18" charset="0"/>
                        <a:cs typeface="Times New Roman" panose="02020603050405020304" pitchFamily="18" charset="0"/>
                      </a:endParaRPr>
                    </a:p>
                    <a:p>
                      <a:endParaRPr lang="en-GB"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21280" y="609600"/>
            <a:ext cx="7948859" cy="1148081"/>
          </a:xfrm>
        </p:spPr>
        <p:txBody>
          <a:bodyPr>
            <a:normAutofit/>
          </a:bodyPr>
          <a:lstStyle/>
          <a:p>
            <a:pPr algn="ctr"/>
            <a:r>
              <a:rPr lang="en-GB" sz="3200" b="1" u="sng" dirty="0" smtClean="0">
                <a:solidFill>
                  <a:schemeClr val="accent1"/>
                </a:solidFill>
                <a:latin typeface="Times New Roman" panose="02020603050405020304" pitchFamily="18" charset="0"/>
                <a:cs typeface="Times New Roman" panose="02020603050405020304" pitchFamily="18" charset="0"/>
              </a:rPr>
              <a:t>BLOCK DIAGRAM OF EXISTING METHOD</a:t>
            </a:r>
            <a:endParaRPr lang="en-GB" sz="3200" dirty="0">
              <a:solidFill>
                <a:schemeClr val="accent1"/>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stretch>
            <a:fillRect/>
          </a:stretch>
        </p:blipFill>
        <p:spPr>
          <a:xfrm>
            <a:off x="3139440" y="1711309"/>
            <a:ext cx="6705600" cy="4881532"/>
          </a:xfrm>
          <a:prstGeom prst="rect">
            <a:avLst/>
          </a:prstGeom>
        </p:spPr>
      </p:pic>
    </p:spTree>
    <p:extLst>
      <p:ext uri="{BB962C8B-B14F-4D97-AF65-F5344CB8AC3E}">
        <p14:creationId xmlns:p14="http://schemas.microsoft.com/office/powerpoint/2010/main" val="1044148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20" y="670560"/>
            <a:ext cx="8009819" cy="944881"/>
          </a:xfrm>
        </p:spPr>
        <p:txBody>
          <a:bodyPr>
            <a:normAutofit/>
          </a:bodyPr>
          <a:lstStyle/>
          <a:p>
            <a:pPr algn="ctr"/>
            <a:r>
              <a:rPr lang="en-GB" sz="3200" b="1" u="sng" dirty="0">
                <a:solidFill>
                  <a:schemeClr val="accent1"/>
                </a:solidFill>
                <a:latin typeface="Times New Roman" panose="02020603050405020304" pitchFamily="18" charset="0"/>
                <a:cs typeface="Times New Roman" panose="02020603050405020304" pitchFamily="18" charset="0"/>
              </a:rPr>
              <a:t>CONCEPT OF </a:t>
            </a:r>
            <a:r>
              <a:rPr lang="en-GB" sz="3200" b="1" u="sng" dirty="0" smtClean="0">
                <a:solidFill>
                  <a:schemeClr val="accent1"/>
                </a:solidFill>
                <a:latin typeface="Times New Roman" panose="02020603050405020304" pitchFamily="18" charset="0"/>
                <a:cs typeface="Times New Roman" panose="02020603050405020304" pitchFamily="18" charset="0"/>
              </a:rPr>
              <a:t>EXISTING METHOD</a:t>
            </a:r>
            <a:endParaRPr lang="en-GB" sz="3200" dirty="0">
              <a:solidFill>
                <a:schemeClr val="accent1"/>
              </a:solidFill>
            </a:endParaRPr>
          </a:p>
        </p:txBody>
      </p:sp>
      <p:sp>
        <p:nvSpPr>
          <p:cNvPr id="3" name="Content Placeholder 2"/>
          <p:cNvSpPr>
            <a:spLocks noGrp="1"/>
          </p:cNvSpPr>
          <p:nvPr>
            <p:ph idx="1"/>
          </p:nvPr>
        </p:nvSpPr>
        <p:spPr>
          <a:xfrm>
            <a:off x="1310640" y="1463039"/>
            <a:ext cx="9784080" cy="5069841"/>
          </a:xfrm>
        </p:spPr>
        <p:txBody>
          <a:bodyPr>
            <a:normAutofit/>
          </a:bodyPr>
          <a:lstStyle/>
          <a:p>
            <a:pPr algn="just">
              <a:buFont typeface="Wingdings" panose="05000000000000000000" pitchFamily="2" charset="2"/>
              <a:buChar char="Ø"/>
            </a:pPr>
            <a:r>
              <a:rPr lang="en-GB" dirty="0">
                <a:solidFill>
                  <a:schemeClr val="accent1"/>
                </a:solidFill>
                <a:latin typeface="Times New Roman" panose="02020603050405020304" pitchFamily="18" charset="0"/>
                <a:cs typeface="Times New Roman" panose="02020603050405020304" pitchFamily="18" charset="0"/>
              </a:rPr>
              <a:t>IR sensor senses whether the waste bin is filled or not. If the bin is filled, then the IR sensor senses it and gives information to the PIC16F877A microcontroller. </a:t>
            </a:r>
            <a:endParaRPr lang="en-GB" dirty="0" smtClean="0">
              <a:solidFill>
                <a:schemeClr val="accent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Then </a:t>
            </a:r>
            <a:r>
              <a:rPr lang="en-GB" dirty="0">
                <a:solidFill>
                  <a:schemeClr val="accent1"/>
                </a:solidFill>
                <a:latin typeface="Times New Roman" panose="02020603050405020304" pitchFamily="18" charset="0"/>
                <a:cs typeface="Times New Roman" panose="02020603050405020304" pitchFamily="18" charset="0"/>
              </a:rPr>
              <a:t>according to the coded program in the microcontroller, after a delay of 5 seconds servo motor rotates the waste bin in 120°and hence allows the wastes to fall onto the </a:t>
            </a:r>
            <a:r>
              <a:rPr lang="en-GB" dirty="0" smtClean="0">
                <a:solidFill>
                  <a:schemeClr val="accent1"/>
                </a:solidFill>
                <a:latin typeface="Times New Roman" panose="02020603050405020304" pitchFamily="18" charset="0"/>
                <a:cs typeface="Times New Roman" panose="02020603050405020304" pitchFamily="18" charset="0"/>
              </a:rPr>
              <a:t>sub conveyor. Sub conveyor </a:t>
            </a:r>
            <a:r>
              <a:rPr lang="en-GB" dirty="0">
                <a:solidFill>
                  <a:schemeClr val="accent1"/>
                </a:solidFill>
                <a:latin typeface="Times New Roman" panose="02020603050405020304" pitchFamily="18" charset="0"/>
                <a:cs typeface="Times New Roman" panose="02020603050405020304" pitchFamily="18" charset="0"/>
              </a:rPr>
              <a:t>starts to roll</a:t>
            </a:r>
            <a:r>
              <a:rPr lang="en-GB" dirty="0" smtClean="0">
                <a:solidFill>
                  <a:schemeClr val="accent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 </a:t>
            </a:r>
            <a:r>
              <a:rPr lang="en-GB" dirty="0">
                <a:solidFill>
                  <a:schemeClr val="accent1"/>
                </a:solidFill>
                <a:latin typeface="Times New Roman" panose="02020603050405020304" pitchFamily="18" charset="0"/>
                <a:cs typeface="Times New Roman" panose="02020603050405020304" pitchFamily="18" charset="0"/>
              </a:rPr>
              <a:t>Now the wastes are falling onto the main conveyor. Based on the time delay given in the microcontroller program, after some delay main conveyor starts to roll while </a:t>
            </a:r>
            <a:r>
              <a:rPr lang="en-GB" dirty="0" smtClean="0">
                <a:solidFill>
                  <a:schemeClr val="accent1"/>
                </a:solidFill>
                <a:latin typeface="Times New Roman" panose="02020603050405020304" pitchFamily="18" charset="0"/>
                <a:cs typeface="Times New Roman" panose="02020603050405020304" pitchFamily="18" charset="0"/>
              </a:rPr>
              <a:t>sub conveyor </a:t>
            </a:r>
            <a:r>
              <a:rPr lang="en-GB" dirty="0">
                <a:solidFill>
                  <a:schemeClr val="accent1"/>
                </a:solidFill>
                <a:latin typeface="Times New Roman" panose="02020603050405020304" pitchFamily="18" charset="0"/>
                <a:cs typeface="Times New Roman" panose="02020603050405020304" pitchFamily="18" charset="0"/>
              </a:rPr>
              <a:t>stops it working</a:t>
            </a:r>
            <a:r>
              <a:rPr lang="en-GB" dirty="0" smtClean="0">
                <a:solidFill>
                  <a:schemeClr val="accent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GB" dirty="0" smtClean="0">
                <a:solidFill>
                  <a:schemeClr val="accent1"/>
                </a:solidFill>
                <a:latin typeface="Times New Roman" panose="02020603050405020304" pitchFamily="18" charset="0"/>
                <a:cs typeface="Times New Roman" panose="02020603050405020304" pitchFamily="18" charset="0"/>
              </a:rPr>
              <a:t> </a:t>
            </a:r>
            <a:r>
              <a:rPr lang="en-GB" dirty="0">
                <a:solidFill>
                  <a:schemeClr val="accent1"/>
                </a:solidFill>
                <a:latin typeface="Times New Roman" panose="02020603050405020304" pitchFamily="18" charset="0"/>
                <a:cs typeface="Times New Roman" panose="02020603050405020304" pitchFamily="18" charset="0"/>
              </a:rPr>
              <a:t>Waste is falling upon the segregation bin, where metallic, dry and wet sensors are placed. Metallic inductive proximity sensor, moisture sensor is fixed and connected in the segregation bin. </a:t>
            </a:r>
            <a:endParaRPr lang="en-GB" dirty="0" smtClean="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752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Custom 5">
      <a:dk1>
        <a:srgbClr val="FFFFFF"/>
      </a:dk1>
      <a:lt1>
        <a:sysClr val="window" lastClr="FFFFFF"/>
      </a:lt1>
      <a:dk2>
        <a:srgbClr val="FFFFFF"/>
      </a:dk2>
      <a:lt2>
        <a:srgbClr val="FBEBED"/>
      </a:lt2>
      <a:accent1>
        <a:srgbClr val="000000"/>
      </a:accent1>
      <a:accent2>
        <a:srgbClr val="FFFFFF"/>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docProps/app.xml><?xml version="1.0" encoding="utf-8"?>
<Properties xmlns="http://schemas.openxmlformats.org/officeDocument/2006/extended-properties" xmlns:vt="http://schemas.openxmlformats.org/officeDocument/2006/docPropsVTypes">
  <Template>Integral</Template>
  <TotalTime>1938</TotalTime>
  <Words>3402</Words>
  <Application>Microsoft Office PowerPoint</Application>
  <PresentationFormat>Widescreen</PresentationFormat>
  <Paragraphs>191</Paragraphs>
  <Slides>37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MS Shell Dlg 2</vt:lpstr>
      <vt:lpstr>Times New Roman</vt:lpstr>
      <vt:lpstr>Wingdings</vt:lpstr>
      <vt:lpstr>Wingdings 3</vt:lpstr>
      <vt:lpstr>Madison</vt:lpstr>
      <vt:lpstr> GUIDED BY:  Mrs. T. ABINAYA M.E., SUPERVISOR  ASSISTANT PROFESSOR  </vt:lpstr>
      <vt:lpstr>ABSTRACT</vt:lpstr>
      <vt:lpstr>OBJECTIVE</vt:lpstr>
      <vt:lpstr>INTRODUCTION</vt:lpstr>
      <vt:lpstr>LITERATURE SURVEY</vt:lpstr>
      <vt:lpstr>LITERATURE SURVEY CONTI…</vt:lpstr>
      <vt:lpstr>LITERATURE  SURVEY CONTI…</vt:lpstr>
      <vt:lpstr>BLOCK DIAGRAM OF EXISTING METHOD</vt:lpstr>
      <vt:lpstr>CONCEPT OF EXISTING METHOD</vt:lpstr>
      <vt:lpstr>CONCEPT OF EXISTING METHOD CONTI…</vt:lpstr>
      <vt:lpstr>EXISTING METHOD’S LIMITATIONS</vt:lpstr>
      <vt:lpstr>PROPOSED METHOD</vt:lpstr>
      <vt:lpstr>PROPOSED METHOD’S – BLOCK DIAGRAM</vt:lpstr>
      <vt:lpstr>BLOCK DIAGRAM DESCRIPTION </vt:lpstr>
      <vt:lpstr>INPUT SECTION OF AN BLOCK DIAGRAM </vt:lpstr>
      <vt:lpstr>OUTPUT SECTION OF AN BLOCK DIAGRAM </vt:lpstr>
      <vt:lpstr>TOOLS USED</vt:lpstr>
      <vt:lpstr>TOOLS USED CONTI…</vt:lpstr>
      <vt:lpstr>TOOLS USED CONTI…</vt:lpstr>
      <vt:lpstr>TOOLS USED CONTI…</vt:lpstr>
      <vt:lpstr>TOOLS USED CONTI…</vt:lpstr>
      <vt:lpstr>TOOLS USED CONTI…</vt:lpstr>
      <vt:lpstr>HARDWARE TESTING OF THE PROPOSED METHOD</vt:lpstr>
      <vt:lpstr>HARDWARE TESTING OF THE PROPOSED METHOD CONTI…</vt:lpstr>
      <vt:lpstr>SOFTWARE TESTING OF THE PROPOSED METHOD</vt:lpstr>
      <vt:lpstr>OUTPUT OF THE PROPOSED METHOD</vt:lpstr>
      <vt:lpstr>OUTPUT OF AN ELECTROMAGNET WASTE SEGREGATION</vt:lpstr>
      <vt:lpstr>OUTPUT OF AN CAPACITIVE PROXIMITY SENSOR WASTE SEGREGATION</vt:lpstr>
      <vt:lpstr>OUTPUT OF AN COLOR SENSOR WASTE SEGREGATION </vt:lpstr>
      <vt:lpstr>FINAL OUTPUT</vt:lpstr>
      <vt:lpstr>APPLICATION </vt:lpstr>
      <vt:lpstr>ADVANTAGES </vt:lpstr>
      <vt:lpstr>DISADVANTAGES </vt:lpstr>
      <vt:lpstr>CONCLUSION</vt:lpstr>
      <vt:lpstr>REFERENCE</vt:lpstr>
      <vt:lpstr>REFERENCE CONTI….</vt:lpstr>
      <vt:lpstr>REFERENCE CONTI….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ELANGOVAN G</dc:creator>
  <cp:lastModifiedBy>ELANGOVAN G</cp:lastModifiedBy>
  <cp:revision>154</cp:revision>
  <dcterms:created xsi:type="dcterms:W3CDTF">2025-02-17T11:54:29Z</dcterms:created>
  <dcterms:modified xsi:type="dcterms:W3CDTF">2025-05-24T09:12:01Z</dcterms:modified>
</cp:coreProperties>
</file>